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2"/>
  </p:notesMasterIdLst>
  <p:sldIdLst>
    <p:sldId id="256" r:id="rId2"/>
    <p:sldId id="300" r:id="rId3"/>
    <p:sldId id="258" r:id="rId4"/>
    <p:sldId id="259" r:id="rId5"/>
    <p:sldId id="260" r:id="rId6"/>
    <p:sldId id="266" r:id="rId7"/>
    <p:sldId id="267" r:id="rId8"/>
    <p:sldId id="272" r:id="rId9"/>
    <p:sldId id="290" r:id="rId10"/>
    <p:sldId id="273" r:id="rId11"/>
    <p:sldId id="304" r:id="rId12"/>
    <p:sldId id="270" r:id="rId13"/>
    <p:sldId id="271" r:id="rId14"/>
    <p:sldId id="277" r:id="rId15"/>
    <p:sldId id="262" r:id="rId16"/>
    <p:sldId id="292" r:id="rId17"/>
    <p:sldId id="303" r:id="rId18"/>
    <p:sldId id="285" r:id="rId19"/>
    <p:sldId id="301" r:id="rId20"/>
    <p:sldId id="28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20"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Times%20Series%20data%20on%20CBR%20CDR%20IMR%20and%20TFR.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Times%20Series%20data%20on%20CBR%20CDR%20IMR%20and%20TFR.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Times%20Series%20data%20on%20CBR%20CDR%20IMR%20and%20TFR.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barChart>
        <c:barDir val="bar"/>
        <c:grouping val="clustered"/>
        <c:varyColors val="0"/>
        <c:ser>
          <c:idx val="0"/>
          <c:order val="0"/>
          <c:tx>
            <c:strRef>
              <c:f>'[Chart in Microsoft Office PowerPoint]Sheet1'!$B$1</c:f>
              <c:strCache>
                <c:ptCount val="1"/>
                <c:pt idx="0">
                  <c:v>Column1</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95C1-43A3-8D32-2FEE6AA98CE1}"/>
              </c:ext>
            </c:extLst>
          </c:dPt>
          <c:dPt>
            <c:idx val="2"/>
            <c:invertIfNegative val="0"/>
            <c:bubble3D val="0"/>
            <c:spPr>
              <a:solidFill>
                <a:srgbClr val="FF0000"/>
              </a:solidFill>
            </c:spPr>
            <c:extLst>
              <c:ext xmlns:c16="http://schemas.microsoft.com/office/drawing/2014/chart" uri="{C3380CC4-5D6E-409C-BE32-E72D297353CC}">
                <c16:uniqueId val="{00000003-95C1-43A3-8D32-2FEE6AA98CE1}"/>
              </c:ext>
            </c:extLst>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Office PowerPoint]Sheet1'!$A$2:$A$16</c:f>
              <c:strCache>
                <c:ptCount val="15"/>
                <c:pt idx="0">
                  <c:v>Brestfeeding</c:v>
                </c:pt>
                <c:pt idx="1">
                  <c:v>Insecticide-treated materials</c:v>
                </c:pt>
                <c:pt idx="2">
                  <c:v>Complementary feeding</c:v>
                </c:pt>
                <c:pt idx="3">
                  <c:v>Zinc</c:v>
                </c:pt>
                <c:pt idx="4">
                  <c:v>Clean delivery</c:v>
                </c:pt>
                <c:pt idx="5">
                  <c:v>Hib vaccine</c:v>
                </c:pt>
                <c:pt idx="6">
                  <c:v>Clean water, sanitation, hygiene</c:v>
                </c:pt>
                <c:pt idx="7">
                  <c:v>Antenatal steroids</c:v>
                </c:pt>
                <c:pt idx="8">
                  <c:v>Vitamin A</c:v>
                </c:pt>
                <c:pt idx="9">
                  <c:v>Newborn temperature management</c:v>
                </c:pt>
                <c:pt idx="10">
                  <c:v>T.T</c:v>
                </c:pt>
                <c:pt idx="11">
                  <c:v>Nivirapine &amp; replacement feeding</c:v>
                </c:pt>
                <c:pt idx="12">
                  <c:v>Antibiotics for PRM</c:v>
                </c:pt>
                <c:pt idx="13">
                  <c:v>Measles vaccine</c:v>
                </c:pt>
                <c:pt idx="14">
                  <c:v>Antimalaria; in pregnancy</c:v>
                </c:pt>
              </c:strCache>
            </c:strRef>
          </c:cat>
          <c:val>
            <c:numRef>
              <c:f>'[Chart in Microsoft Office PowerPoint]Sheet1'!$B$2:$B$16</c:f>
              <c:numCache>
                <c:formatCode>General</c:formatCode>
                <c:ptCount val="15"/>
                <c:pt idx="0">
                  <c:v>13</c:v>
                </c:pt>
                <c:pt idx="1">
                  <c:v>7</c:v>
                </c:pt>
                <c:pt idx="2">
                  <c:v>6</c:v>
                </c:pt>
                <c:pt idx="3">
                  <c:v>5</c:v>
                </c:pt>
                <c:pt idx="4">
                  <c:v>4</c:v>
                </c:pt>
                <c:pt idx="5">
                  <c:v>4</c:v>
                </c:pt>
                <c:pt idx="6">
                  <c:v>3</c:v>
                </c:pt>
                <c:pt idx="7">
                  <c:v>3</c:v>
                </c:pt>
                <c:pt idx="8">
                  <c:v>2</c:v>
                </c:pt>
                <c:pt idx="9">
                  <c:v>2</c:v>
                </c:pt>
                <c:pt idx="10">
                  <c:v>2</c:v>
                </c:pt>
                <c:pt idx="11">
                  <c:v>2</c:v>
                </c:pt>
                <c:pt idx="12">
                  <c:v>1</c:v>
                </c:pt>
                <c:pt idx="13">
                  <c:v>1</c:v>
                </c:pt>
                <c:pt idx="14">
                  <c:v>1</c:v>
                </c:pt>
              </c:numCache>
            </c:numRef>
          </c:val>
          <c:extLst>
            <c:ext xmlns:c16="http://schemas.microsoft.com/office/drawing/2014/chart" uri="{C3380CC4-5D6E-409C-BE32-E72D297353CC}">
              <c16:uniqueId val="{00000004-95C1-43A3-8D32-2FEE6AA98CE1}"/>
            </c:ext>
          </c:extLst>
        </c:ser>
        <c:dLbls>
          <c:showLegendKey val="0"/>
          <c:showVal val="0"/>
          <c:showCatName val="0"/>
          <c:showSerName val="0"/>
          <c:showPercent val="0"/>
          <c:showBubbleSize val="0"/>
        </c:dLbls>
        <c:gapWidth val="150"/>
        <c:axId val="189906304"/>
        <c:axId val="190678144"/>
      </c:barChart>
      <c:catAx>
        <c:axId val="189906304"/>
        <c:scaling>
          <c:orientation val="minMax"/>
        </c:scaling>
        <c:delete val="0"/>
        <c:axPos val="l"/>
        <c:numFmt formatCode="General" sourceLinked="0"/>
        <c:majorTickMark val="out"/>
        <c:minorTickMark val="none"/>
        <c:tickLblPos val="nextTo"/>
        <c:crossAx val="190678144"/>
        <c:crosses val="autoZero"/>
        <c:auto val="1"/>
        <c:lblAlgn val="ctr"/>
        <c:lblOffset val="100"/>
        <c:noMultiLvlLbl val="0"/>
      </c:catAx>
      <c:valAx>
        <c:axId val="190678144"/>
        <c:scaling>
          <c:orientation val="minMax"/>
        </c:scaling>
        <c:delete val="0"/>
        <c:axPos val="b"/>
        <c:majorGridlines/>
        <c:numFmt formatCode="General" sourceLinked="1"/>
        <c:majorTickMark val="out"/>
        <c:minorTickMark val="none"/>
        <c:tickLblPos val="nextTo"/>
        <c:crossAx val="189906304"/>
        <c:crosses val="autoZero"/>
        <c:crossBetween val="between"/>
      </c:valAx>
    </c:plotArea>
    <c:plotVisOnly val="1"/>
    <c:dispBlanksAs val="gap"/>
    <c:showDLblsOverMax val="0"/>
  </c:chart>
  <c:spPr>
    <a:ln>
      <a:solidFill>
        <a:srgbClr val="0070C0"/>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NFHS-3</c:v>
                </c:pt>
              </c:strCache>
            </c:strRef>
          </c:tx>
          <c:spPr>
            <a:solidFill>
              <a:srgbClr val="FF4F4F"/>
            </a:solidFill>
            <a:ln>
              <a:noFill/>
            </a:ln>
            <a:effectLst/>
          </c:spPr>
          <c:invertIfNegative val="0"/>
          <c:dLbls>
            <c:dLbl>
              <c:idx val="1"/>
              <c:layout>
                <c:manualLayout>
                  <c:x val="-6.0312614050797306E-3"/>
                  <c:y val="-5.161327759785776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8E-445B-ACA6-95143B8A5F7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Stunting</c:v>
                </c:pt>
                <c:pt idx="1">
                  <c:v>Wasting</c:v>
                </c:pt>
                <c:pt idx="2">
                  <c:v>Severe wasting</c:v>
                </c:pt>
                <c:pt idx="3">
                  <c:v>Underweight</c:v>
                </c:pt>
                <c:pt idx="4">
                  <c:v>Anaemic women (15-49yrs)</c:v>
                </c:pt>
                <c:pt idx="5">
                  <c:v>Anaemic PW  (15-49yrs)</c:v>
                </c:pt>
                <c:pt idx="6">
                  <c:v>AG (15-19yrs) with low BMI*</c:v>
                </c:pt>
              </c:strCache>
            </c:strRef>
          </c:cat>
          <c:val>
            <c:numRef>
              <c:f>Sheet1!$B$2:$B$8</c:f>
              <c:numCache>
                <c:formatCode>General</c:formatCode>
                <c:ptCount val="7"/>
                <c:pt idx="0">
                  <c:v>45</c:v>
                </c:pt>
                <c:pt idx="1">
                  <c:v>19.5</c:v>
                </c:pt>
                <c:pt idx="2">
                  <c:v>5.2</c:v>
                </c:pt>
                <c:pt idx="3">
                  <c:v>40.700000000000003</c:v>
                </c:pt>
                <c:pt idx="4">
                  <c:v>61.1</c:v>
                </c:pt>
                <c:pt idx="5">
                  <c:v>68.099999999999994</c:v>
                </c:pt>
                <c:pt idx="6">
                  <c:v>44.9</c:v>
                </c:pt>
              </c:numCache>
            </c:numRef>
          </c:val>
          <c:extLst>
            <c:ext xmlns:c16="http://schemas.microsoft.com/office/drawing/2014/chart" uri="{C3380CC4-5D6E-409C-BE32-E72D297353CC}">
              <c16:uniqueId val="{00000001-708E-445B-ACA6-95143B8A5F71}"/>
            </c:ext>
          </c:extLst>
        </c:ser>
        <c:ser>
          <c:idx val="1"/>
          <c:order val="1"/>
          <c:tx>
            <c:strRef>
              <c:f>Sheet1!$C$1</c:f>
              <c:strCache>
                <c:ptCount val="1"/>
                <c:pt idx="0">
                  <c:v>NFHS-4/*RSOC</c:v>
                </c:pt>
              </c:strCache>
            </c:strRef>
          </c:tx>
          <c:spPr>
            <a:solidFill>
              <a:schemeClr val="accent1">
                <a:lumMod val="75000"/>
              </a:schemeClr>
            </a:solidFill>
            <a:ln>
              <a:noFill/>
            </a:ln>
            <a:effectLst/>
          </c:spPr>
          <c:invertIfNegative val="0"/>
          <c:dLbls>
            <c:dLbl>
              <c:idx val="1"/>
              <c:layout>
                <c:manualLayout>
                  <c:x val="6.0312614050797029E-3"/>
                  <c:y val="-1.6891813256349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8E-445B-ACA6-95143B8A5F7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Stunting</c:v>
                </c:pt>
                <c:pt idx="1">
                  <c:v>Wasting</c:v>
                </c:pt>
                <c:pt idx="2">
                  <c:v>Severe wasting</c:v>
                </c:pt>
                <c:pt idx="3">
                  <c:v>Underweight</c:v>
                </c:pt>
                <c:pt idx="4">
                  <c:v>Anaemic women (15-49yrs)</c:v>
                </c:pt>
                <c:pt idx="5">
                  <c:v>Anaemic PW  (15-49yrs)</c:v>
                </c:pt>
                <c:pt idx="6">
                  <c:v>AG (15-19yrs) with low BMI*</c:v>
                </c:pt>
              </c:strCache>
            </c:strRef>
          </c:cat>
          <c:val>
            <c:numRef>
              <c:f>Sheet1!$C$2:$C$8</c:f>
              <c:numCache>
                <c:formatCode>General</c:formatCode>
                <c:ptCount val="7"/>
                <c:pt idx="0">
                  <c:v>34.1</c:v>
                </c:pt>
                <c:pt idx="1">
                  <c:v>20.399999999999999</c:v>
                </c:pt>
                <c:pt idx="2">
                  <c:v>6.4</c:v>
                </c:pt>
                <c:pt idx="3">
                  <c:v>34</c:v>
                </c:pt>
                <c:pt idx="4">
                  <c:v>51</c:v>
                </c:pt>
                <c:pt idx="5">
                  <c:v>47.6</c:v>
                </c:pt>
                <c:pt idx="6">
                  <c:v>51.8</c:v>
                </c:pt>
              </c:numCache>
            </c:numRef>
          </c:val>
          <c:extLst>
            <c:ext xmlns:c16="http://schemas.microsoft.com/office/drawing/2014/chart" uri="{C3380CC4-5D6E-409C-BE32-E72D297353CC}">
              <c16:uniqueId val="{00000003-708E-445B-ACA6-95143B8A5F71}"/>
            </c:ext>
          </c:extLst>
        </c:ser>
        <c:dLbls>
          <c:showLegendKey val="0"/>
          <c:showVal val="0"/>
          <c:showCatName val="0"/>
          <c:showSerName val="0"/>
          <c:showPercent val="0"/>
          <c:showBubbleSize val="0"/>
        </c:dLbls>
        <c:gapWidth val="75"/>
        <c:overlap val="-25"/>
        <c:axId val="90471808"/>
        <c:axId val="90473600"/>
      </c:barChart>
      <c:catAx>
        <c:axId val="9047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0473600"/>
        <c:crosses val="autoZero"/>
        <c:auto val="1"/>
        <c:lblAlgn val="ctr"/>
        <c:lblOffset val="100"/>
        <c:noMultiLvlLbl val="0"/>
      </c:catAx>
      <c:valAx>
        <c:axId val="90473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0471808"/>
        <c:crosses val="autoZero"/>
        <c:crossBetween val="between"/>
        <c:majorUnit val="20"/>
      </c:valAx>
      <c:spPr>
        <a:noFill/>
        <a:ln>
          <a:noFill/>
        </a:ln>
        <a:effectLst/>
      </c:spPr>
    </c:plotArea>
    <c:legend>
      <c:legendPos val="b"/>
      <c:legendEntry>
        <c:idx val="0"/>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Adolescent girls 15-19 years with BMI &lt;18.5 kg/m2</a:t>
            </a:r>
          </a:p>
        </c:rich>
      </c:tx>
      <c:overlay val="0"/>
    </c:title>
    <c:autoTitleDeleted val="0"/>
    <c:plotArea>
      <c:layout/>
      <c:barChart>
        <c:barDir val="col"/>
        <c:grouping val="clustered"/>
        <c:varyColors val="0"/>
        <c:ser>
          <c:idx val="0"/>
          <c:order val="0"/>
          <c:tx>
            <c:strRef>
              <c:f>Sheet2!$B$36</c:f>
              <c:strCache>
                <c:ptCount val="1"/>
                <c:pt idx="0">
                  <c:v>Orissa</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Sheet2!$C$35:$D$35</c:f>
              <c:strCache>
                <c:ptCount val="2"/>
                <c:pt idx="0">
                  <c:v> NFHS-3  2006</c:v>
                </c:pt>
                <c:pt idx="1">
                  <c:v>NFHS- 4 2016</c:v>
                </c:pt>
              </c:strCache>
            </c:strRef>
          </c:cat>
          <c:val>
            <c:numRef>
              <c:f>Sheet2!$C$36:$D$36</c:f>
              <c:numCache>
                <c:formatCode>General</c:formatCode>
                <c:ptCount val="2"/>
                <c:pt idx="0">
                  <c:v>44.9</c:v>
                </c:pt>
                <c:pt idx="1">
                  <c:v>38.5</c:v>
                </c:pt>
              </c:numCache>
            </c:numRef>
          </c:val>
          <c:extLst>
            <c:ext xmlns:c16="http://schemas.microsoft.com/office/drawing/2014/chart" uri="{C3380CC4-5D6E-409C-BE32-E72D297353CC}">
              <c16:uniqueId val="{00000000-3466-4934-A77F-C235415F6CA7}"/>
            </c:ext>
          </c:extLst>
        </c:ser>
        <c:ser>
          <c:idx val="1"/>
          <c:order val="1"/>
          <c:tx>
            <c:strRef>
              <c:f>Sheet2!$B$37</c:f>
              <c:strCache>
                <c:ptCount val="1"/>
                <c:pt idx="0">
                  <c:v>India</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Sheet2!$C$35:$D$35</c:f>
              <c:strCache>
                <c:ptCount val="2"/>
                <c:pt idx="0">
                  <c:v> NFHS-3  2006</c:v>
                </c:pt>
                <c:pt idx="1">
                  <c:v>NFHS- 4 2016</c:v>
                </c:pt>
              </c:strCache>
            </c:strRef>
          </c:cat>
          <c:val>
            <c:numRef>
              <c:f>Sheet2!$C$37:$D$37</c:f>
              <c:numCache>
                <c:formatCode>General</c:formatCode>
                <c:ptCount val="2"/>
                <c:pt idx="0">
                  <c:v>46.8</c:v>
                </c:pt>
                <c:pt idx="1">
                  <c:v>44.7</c:v>
                </c:pt>
              </c:numCache>
            </c:numRef>
          </c:val>
          <c:extLst>
            <c:ext xmlns:c16="http://schemas.microsoft.com/office/drawing/2014/chart" uri="{C3380CC4-5D6E-409C-BE32-E72D297353CC}">
              <c16:uniqueId val="{00000001-3466-4934-A77F-C235415F6CA7}"/>
            </c:ext>
          </c:extLst>
        </c:ser>
        <c:dLbls>
          <c:showLegendKey val="0"/>
          <c:showVal val="0"/>
          <c:showCatName val="0"/>
          <c:showSerName val="0"/>
          <c:showPercent val="0"/>
          <c:showBubbleSize val="0"/>
        </c:dLbls>
        <c:gapWidth val="75"/>
        <c:overlap val="-25"/>
        <c:axId val="190982784"/>
        <c:axId val="191005056"/>
      </c:barChart>
      <c:catAx>
        <c:axId val="190982784"/>
        <c:scaling>
          <c:orientation val="minMax"/>
        </c:scaling>
        <c:delete val="0"/>
        <c:axPos val="b"/>
        <c:numFmt formatCode="General" sourceLinked="0"/>
        <c:majorTickMark val="none"/>
        <c:minorTickMark val="none"/>
        <c:tickLblPos val="nextTo"/>
        <c:txPr>
          <a:bodyPr/>
          <a:lstStyle/>
          <a:p>
            <a:pPr>
              <a:defRPr sz="1200" b="1"/>
            </a:pPr>
            <a:endParaRPr lang="en-US"/>
          </a:p>
        </c:txPr>
        <c:crossAx val="191005056"/>
        <c:crosses val="autoZero"/>
        <c:auto val="1"/>
        <c:lblAlgn val="ctr"/>
        <c:lblOffset val="100"/>
        <c:noMultiLvlLbl val="0"/>
      </c:catAx>
      <c:valAx>
        <c:axId val="191005056"/>
        <c:scaling>
          <c:orientation val="minMax"/>
        </c:scaling>
        <c:delete val="0"/>
        <c:axPos val="l"/>
        <c:majorGridlines/>
        <c:numFmt formatCode="General" sourceLinked="1"/>
        <c:majorTickMark val="none"/>
        <c:minorTickMark val="none"/>
        <c:tickLblPos val="nextTo"/>
        <c:spPr>
          <a:ln w="9525">
            <a:noFill/>
          </a:ln>
        </c:spPr>
        <c:crossAx val="190982784"/>
        <c:crosses val="autoZero"/>
        <c:crossBetween val="between"/>
      </c:valAx>
    </c:plotArea>
    <c:legend>
      <c:legendPos val="b"/>
      <c:overlay val="0"/>
      <c:txPr>
        <a:bodyPr/>
        <a:lstStyle/>
        <a:p>
          <a:pPr>
            <a:defRPr sz="1200" b="1"/>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Pregnant women who are anaemic (Hb&lt;11g/dl) </a:t>
            </a:r>
          </a:p>
        </c:rich>
      </c:tx>
      <c:overlay val="0"/>
    </c:title>
    <c:autoTitleDeleted val="0"/>
    <c:plotArea>
      <c:layout/>
      <c:barChart>
        <c:barDir val="col"/>
        <c:grouping val="clustered"/>
        <c:varyColors val="0"/>
        <c:ser>
          <c:idx val="0"/>
          <c:order val="0"/>
          <c:tx>
            <c:strRef>
              <c:f>Sheet2!$B$30</c:f>
              <c:strCache>
                <c:ptCount val="1"/>
                <c:pt idx="0">
                  <c:v>Orissa</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Sheet2!$C$29:$D$29</c:f>
              <c:strCache>
                <c:ptCount val="2"/>
                <c:pt idx="0">
                  <c:v> NFHS-3  2006</c:v>
                </c:pt>
                <c:pt idx="1">
                  <c:v>NFHS- 4 2016</c:v>
                </c:pt>
              </c:strCache>
            </c:strRef>
          </c:cat>
          <c:val>
            <c:numRef>
              <c:f>Sheet2!$C$30:$D$30</c:f>
              <c:numCache>
                <c:formatCode>General</c:formatCode>
                <c:ptCount val="2"/>
                <c:pt idx="0">
                  <c:v>68.099999999999994</c:v>
                </c:pt>
                <c:pt idx="1">
                  <c:v>47.6</c:v>
                </c:pt>
              </c:numCache>
            </c:numRef>
          </c:val>
          <c:extLst>
            <c:ext xmlns:c16="http://schemas.microsoft.com/office/drawing/2014/chart" uri="{C3380CC4-5D6E-409C-BE32-E72D297353CC}">
              <c16:uniqueId val="{00000000-BB9A-45FD-BB40-FA8E0133AFA1}"/>
            </c:ext>
          </c:extLst>
        </c:ser>
        <c:ser>
          <c:idx val="1"/>
          <c:order val="1"/>
          <c:tx>
            <c:strRef>
              <c:f>Sheet2!$B$31</c:f>
              <c:strCache>
                <c:ptCount val="1"/>
                <c:pt idx="0">
                  <c:v>India</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Sheet2!$C$29:$D$29</c:f>
              <c:strCache>
                <c:ptCount val="2"/>
                <c:pt idx="0">
                  <c:v> NFHS-3  2006</c:v>
                </c:pt>
                <c:pt idx="1">
                  <c:v>NFHS- 4 2016</c:v>
                </c:pt>
              </c:strCache>
            </c:strRef>
          </c:cat>
          <c:val>
            <c:numRef>
              <c:f>Sheet2!$C$31:$D$31</c:f>
              <c:numCache>
                <c:formatCode>General</c:formatCode>
                <c:ptCount val="2"/>
                <c:pt idx="0">
                  <c:v>57.9</c:v>
                </c:pt>
                <c:pt idx="1">
                  <c:v>50.3</c:v>
                </c:pt>
              </c:numCache>
            </c:numRef>
          </c:val>
          <c:extLst>
            <c:ext xmlns:c16="http://schemas.microsoft.com/office/drawing/2014/chart" uri="{C3380CC4-5D6E-409C-BE32-E72D297353CC}">
              <c16:uniqueId val="{00000001-BB9A-45FD-BB40-FA8E0133AFA1}"/>
            </c:ext>
          </c:extLst>
        </c:ser>
        <c:dLbls>
          <c:showLegendKey val="0"/>
          <c:showVal val="0"/>
          <c:showCatName val="0"/>
          <c:showSerName val="0"/>
          <c:showPercent val="0"/>
          <c:showBubbleSize val="0"/>
        </c:dLbls>
        <c:gapWidth val="75"/>
        <c:overlap val="-25"/>
        <c:axId val="191031168"/>
        <c:axId val="191032704"/>
      </c:barChart>
      <c:catAx>
        <c:axId val="191031168"/>
        <c:scaling>
          <c:orientation val="minMax"/>
        </c:scaling>
        <c:delete val="0"/>
        <c:axPos val="b"/>
        <c:numFmt formatCode="General" sourceLinked="0"/>
        <c:majorTickMark val="none"/>
        <c:minorTickMark val="none"/>
        <c:tickLblPos val="nextTo"/>
        <c:txPr>
          <a:bodyPr/>
          <a:lstStyle/>
          <a:p>
            <a:pPr>
              <a:defRPr sz="1200" b="1"/>
            </a:pPr>
            <a:endParaRPr lang="en-US"/>
          </a:p>
        </c:txPr>
        <c:crossAx val="191032704"/>
        <c:crosses val="autoZero"/>
        <c:auto val="1"/>
        <c:lblAlgn val="ctr"/>
        <c:lblOffset val="100"/>
        <c:noMultiLvlLbl val="0"/>
      </c:catAx>
      <c:valAx>
        <c:axId val="191032704"/>
        <c:scaling>
          <c:orientation val="minMax"/>
        </c:scaling>
        <c:delete val="0"/>
        <c:axPos val="l"/>
        <c:majorGridlines/>
        <c:numFmt formatCode="General" sourceLinked="1"/>
        <c:majorTickMark val="none"/>
        <c:minorTickMark val="none"/>
        <c:tickLblPos val="nextTo"/>
        <c:spPr>
          <a:ln w="9525">
            <a:noFill/>
          </a:ln>
        </c:spPr>
        <c:crossAx val="191031168"/>
        <c:crosses val="autoZero"/>
        <c:crossBetween val="between"/>
      </c:valAx>
    </c:plotArea>
    <c:legend>
      <c:legendPos val="b"/>
      <c:overlay val="0"/>
      <c:txPr>
        <a:bodyPr/>
        <a:lstStyle/>
        <a:p>
          <a:pPr>
            <a:defRPr sz="1200" b="1"/>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Women whose Body Mass Index  is  &lt; 18.5 kg/m2</a:t>
            </a:r>
          </a:p>
        </c:rich>
      </c:tx>
      <c:overlay val="0"/>
    </c:title>
    <c:autoTitleDeleted val="0"/>
    <c:plotArea>
      <c:layout/>
      <c:barChart>
        <c:barDir val="col"/>
        <c:grouping val="clustered"/>
        <c:varyColors val="0"/>
        <c:ser>
          <c:idx val="0"/>
          <c:order val="0"/>
          <c:tx>
            <c:strRef>
              <c:f>Sheet2!$B$23</c:f>
              <c:strCache>
                <c:ptCount val="1"/>
                <c:pt idx="0">
                  <c:v>Orissa</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Sheet2!$C$22:$D$22</c:f>
              <c:strCache>
                <c:ptCount val="2"/>
                <c:pt idx="0">
                  <c:v> NFHS-3 2006</c:v>
                </c:pt>
                <c:pt idx="1">
                  <c:v>NFHS- 4 2016</c:v>
                </c:pt>
              </c:strCache>
            </c:strRef>
          </c:cat>
          <c:val>
            <c:numRef>
              <c:f>Sheet2!$C$23:$D$23</c:f>
              <c:numCache>
                <c:formatCode>General</c:formatCode>
                <c:ptCount val="2"/>
                <c:pt idx="0">
                  <c:v>41.4</c:v>
                </c:pt>
                <c:pt idx="1">
                  <c:v>26.4</c:v>
                </c:pt>
              </c:numCache>
            </c:numRef>
          </c:val>
          <c:extLst>
            <c:ext xmlns:c16="http://schemas.microsoft.com/office/drawing/2014/chart" uri="{C3380CC4-5D6E-409C-BE32-E72D297353CC}">
              <c16:uniqueId val="{00000000-7A05-41C5-9866-732B64263E51}"/>
            </c:ext>
          </c:extLst>
        </c:ser>
        <c:ser>
          <c:idx val="1"/>
          <c:order val="1"/>
          <c:tx>
            <c:strRef>
              <c:f>Sheet2!$B$24</c:f>
              <c:strCache>
                <c:ptCount val="1"/>
                <c:pt idx="0">
                  <c:v>India</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Sheet2!$C$22:$D$22</c:f>
              <c:strCache>
                <c:ptCount val="2"/>
                <c:pt idx="0">
                  <c:v> NFHS-3 2006</c:v>
                </c:pt>
                <c:pt idx="1">
                  <c:v>NFHS- 4 2016</c:v>
                </c:pt>
              </c:strCache>
            </c:strRef>
          </c:cat>
          <c:val>
            <c:numRef>
              <c:f>Sheet2!$C$24:$D$24</c:f>
              <c:numCache>
                <c:formatCode>General</c:formatCode>
                <c:ptCount val="2"/>
                <c:pt idx="0">
                  <c:v>35.5</c:v>
                </c:pt>
                <c:pt idx="1">
                  <c:v>22.9</c:v>
                </c:pt>
              </c:numCache>
            </c:numRef>
          </c:val>
          <c:extLst>
            <c:ext xmlns:c16="http://schemas.microsoft.com/office/drawing/2014/chart" uri="{C3380CC4-5D6E-409C-BE32-E72D297353CC}">
              <c16:uniqueId val="{00000001-7A05-41C5-9866-732B64263E51}"/>
            </c:ext>
          </c:extLst>
        </c:ser>
        <c:dLbls>
          <c:showLegendKey val="0"/>
          <c:showVal val="0"/>
          <c:showCatName val="0"/>
          <c:showSerName val="0"/>
          <c:showPercent val="0"/>
          <c:showBubbleSize val="0"/>
        </c:dLbls>
        <c:gapWidth val="75"/>
        <c:overlap val="-25"/>
        <c:axId val="190740352"/>
        <c:axId val="190741888"/>
      </c:barChart>
      <c:catAx>
        <c:axId val="190740352"/>
        <c:scaling>
          <c:orientation val="minMax"/>
        </c:scaling>
        <c:delete val="0"/>
        <c:axPos val="b"/>
        <c:numFmt formatCode="General" sourceLinked="0"/>
        <c:majorTickMark val="none"/>
        <c:minorTickMark val="none"/>
        <c:tickLblPos val="nextTo"/>
        <c:txPr>
          <a:bodyPr/>
          <a:lstStyle/>
          <a:p>
            <a:pPr>
              <a:defRPr sz="1200" b="1"/>
            </a:pPr>
            <a:endParaRPr lang="en-US"/>
          </a:p>
        </c:txPr>
        <c:crossAx val="190741888"/>
        <c:crosses val="autoZero"/>
        <c:auto val="1"/>
        <c:lblAlgn val="ctr"/>
        <c:lblOffset val="100"/>
        <c:noMultiLvlLbl val="0"/>
      </c:catAx>
      <c:valAx>
        <c:axId val="190741888"/>
        <c:scaling>
          <c:orientation val="minMax"/>
        </c:scaling>
        <c:delete val="0"/>
        <c:axPos val="l"/>
        <c:majorGridlines/>
        <c:numFmt formatCode="General" sourceLinked="1"/>
        <c:majorTickMark val="none"/>
        <c:minorTickMark val="none"/>
        <c:tickLblPos val="nextTo"/>
        <c:spPr>
          <a:ln w="9525">
            <a:noFill/>
          </a:ln>
        </c:spPr>
        <c:crossAx val="190740352"/>
        <c:crosses val="autoZero"/>
        <c:crossBetween val="between"/>
      </c:valAx>
    </c:plotArea>
    <c:legend>
      <c:legendPos val="b"/>
      <c:overlay val="0"/>
      <c:txPr>
        <a:bodyPr/>
        <a:lstStyle/>
        <a:p>
          <a:pPr>
            <a:defRPr sz="1200" b="1"/>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C97D5A-455C-4281-94EA-6F512054FA22}" type="datetimeFigureOut">
              <a:rPr lang="en-US" smtClean="0"/>
              <a:pPr/>
              <a:t>08-Sep-19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0BBEE-E193-4667-9D21-0C1358A963C9}" type="slidenum">
              <a:rPr lang="en-US" smtClean="0"/>
              <a:pPr/>
              <a:t>‹#›</a:t>
            </a:fld>
            <a:endParaRPr lang="en-US"/>
          </a:p>
        </p:txBody>
      </p:sp>
    </p:spTree>
    <p:extLst>
      <p:ext uri="{BB962C8B-B14F-4D97-AF65-F5344CB8AC3E}">
        <p14:creationId xmlns:p14="http://schemas.microsoft.com/office/powerpoint/2010/main" val="2454937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Micro nutrients: enzymes, catalyst, chemical substances, anti bodies</a:t>
            </a:r>
          </a:p>
        </p:txBody>
      </p:sp>
      <p:sp>
        <p:nvSpPr>
          <p:cNvPr id="4" name="Slide Number Placeholder 3"/>
          <p:cNvSpPr>
            <a:spLocks noGrp="1"/>
          </p:cNvSpPr>
          <p:nvPr>
            <p:ph type="sldNum" sz="quarter" idx="5"/>
          </p:nvPr>
        </p:nvSpPr>
        <p:spPr/>
        <p:txBody>
          <a:bodyPr/>
          <a:lstStyle/>
          <a:p>
            <a:pPr>
              <a:defRPr/>
            </a:pPr>
            <a:fld id="{728DAC3C-A8DA-4F0A-97A0-34C731173F82}" type="slidenum">
              <a:rPr lang="en-US" smtClean="0"/>
              <a:pPr>
                <a:defRPr/>
              </a:pPr>
              <a:t>4</a:t>
            </a:fld>
            <a:endParaRPr lang="en-US"/>
          </a:p>
        </p:txBody>
      </p:sp>
    </p:spTree>
    <p:extLst>
      <p:ext uri="{BB962C8B-B14F-4D97-AF65-F5344CB8AC3E}">
        <p14:creationId xmlns:p14="http://schemas.microsoft.com/office/powerpoint/2010/main" val="75692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06A75C-012E-43DC-8CC2-4F92147CB2AA}" type="slidenum">
              <a:rPr lang="en-GB" smtClean="0"/>
              <a:pPr/>
              <a:t>16</a:t>
            </a:fld>
            <a:endParaRPr lang="en-GB"/>
          </a:p>
        </p:txBody>
      </p:sp>
    </p:spTree>
    <p:extLst>
      <p:ext uri="{BB962C8B-B14F-4D97-AF65-F5344CB8AC3E}">
        <p14:creationId xmlns:p14="http://schemas.microsoft.com/office/powerpoint/2010/main" val="210560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0B84AE-8F22-43A4-96B7-2D7497BC5381}" type="datetimeFigureOut">
              <a:rPr lang="en-US" smtClean="0"/>
              <a:pPr/>
              <a:t>08-Sep-19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8A90A-72D6-4BF7-8275-AAC863DDF30B}" type="slidenum">
              <a:rPr lang="en-US" smtClean="0"/>
              <a:pPr/>
              <a:t>‹#›</a:t>
            </a:fld>
            <a:endParaRPr lang="en-US"/>
          </a:p>
        </p:txBody>
      </p:sp>
    </p:spTree>
    <p:extLst>
      <p:ext uri="{BB962C8B-B14F-4D97-AF65-F5344CB8AC3E}">
        <p14:creationId xmlns:p14="http://schemas.microsoft.com/office/powerpoint/2010/main" val="1162783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B84AE-8F22-43A4-96B7-2D7497BC5381}" type="datetimeFigureOut">
              <a:rPr lang="en-US" smtClean="0"/>
              <a:pPr/>
              <a:t>08-Sep-19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8A90A-72D6-4BF7-8275-AAC863DDF30B}" type="slidenum">
              <a:rPr lang="en-US" smtClean="0"/>
              <a:pPr/>
              <a:t>‹#›</a:t>
            </a:fld>
            <a:endParaRPr lang="en-US"/>
          </a:p>
        </p:txBody>
      </p:sp>
    </p:spTree>
    <p:extLst>
      <p:ext uri="{BB962C8B-B14F-4D97-AF65-F5344CB8AC3E}">
        <p14:creationId xmlns:p14="http://schemas.microsoft.com/office/powerpoint/2010/main" val="1784205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B84AE-8F22-43A4-96B7-2D7497BC5381}" type="datetimeFigureOut">
              <a:rPr lang="en-US" smtClean="0"/>
              <a:pPr/>
              <a:t>08-Sep-19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8A90A-72D6-4BF7-8275-AAC863DDF30B}" type="slidenum">
              <a:rPr lang="en-US" smtClean="0"/>
              <a:pPr/>
              <a:t>‹#›</a:t>
            </a:fld>
            <a:endParaRPr lang="en-US"/>
          </a:p>
        </p:txBody>
      </p:sp>
    </p:spTree>
    <p:extLst>
      <p:ext uri="{BB962C8B-B14F-4D97-AF65-F5344CB8AC3E}">
        <p14:creationId xmlns:p14="http://schemas.microsoft.com/office/powerpoint/2010/main" val="4259621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23-Jul-13</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72F2D-B2AC-6244-8A61-4DB2981BEBB5}" type="slidenum">
              <a:rPr lang="en-US" smtClean="0"/>
              <a:pPr/>
              <a:t>‹#›</a:t>
            </a:fld>
            <a:endParaRPr lang="en-US" dirty="0"/>
          </a:p>
        </p:txBody>
      </p:sp>
      <p:sp>
        <p:nvSpPr>
          <p:cNvPr id="6" name="Title 1"/>
          <p:cNvSpPr>
            <a:spLocks noGrp="1"/>
          </p:cNvSpPr>
          <p:nvPr>
            <p:ph type="ctrTitle"/>
          </p:nvPr>
        </p:nvSpPr>
        <p:spPr>
          <a:xfrm>
            <a:off x="579968" y="407987"/>
            <a:ext cx="7772400" cy="506413"/>
          </a:xfrm>
          <a:prstGeom prst="rect">
            <a:avLst/>
          </a:prstGeom>
        </p:spPr>
        <p:txBody>
          <a:bodyPr/>
          <a:lstStyle>
            <a:lvl1pPr algn="l">
              <a:defRPr sz="2800" b="0">
                <a:solidFill>
                  <a:srgbClr val="333399"/>
                </a:solidFill>
                <a:latin typeface="Arial"/>
                <a:cs typeface="Arial"/>
              </a:defRPr>
            </a:lvl1pPr>
          </a:lstStyle>
          <a:p>
            <a:r>
              <a:rPr lang="en-US" dirty="0"/>
              <a:t>Click to edit Master title style</a:t>
            </a:r>
          </a:p>
        </p:txBody>
      </p:sp>
      <p:sp>
        <p:nvSpPr>
          <p:cNvPr id="7" name="Text Placeholder 10"/>
          <p:cNvSpPr>
            <a:spLocks noGrp="1"/>
          </p:cNvSpPr>
          <p:nvPr>
            <p:ph type="body" sz="quarter" idx="14"/>
          </p:nvPr>
        </p:nvSpPr>
        <p:spPr>
          <a:xfrm>
            <a:off x="579439" y="2290234"/>
            <a:ext cx="7954961" cy="3437466"/>
          </a:xfrm>
          <a:prstGeom prst="rect">
            <a:avLst/>
          </a:prstGeom>
        </p:spPr>
        <p:txBody>
          <a:bodyPr vert="horz"/>
          <a:lstStyle>
            <a:lvl1pPr>
              <a:defRPr sz="2800">
                <a:latin typeface="Arial"/>
                <a:cs typeface="Arial"/>
              </a:defRPr>
            </a:lvl1pPr>
            <a:lvl2pPr>
              <a:defRPr sz="2400">
                <a:latin typeface="Arial"/>
                <a:cs typeface="Arial"/>
              </a:defRPr>
            </a:lvl2pPr>
            <a:lvl3pPr>
              <a:defRPr>
                <a:latin typeface="Arial"/>
                <a:cs typeface="Arial"/>
              </a:defRPr>
            </a:lvl3pPr>
          </a:lstStyle>
          <a:p>
            <a:pPr lvl="0"/>
            <a:r>
              <a:rPr lang="en-US" dirty="0"/>
              <a:t>Click to edit Master text styles</a:t>
            </a:r>
          </a:p>
          <a:p>
            <a:pPr lvl="1"/>
            <a:r>
              <a:rPr lang="en-US" dirty="0"/>
              <a:t>Second level</a:t>
            </a:r>
          </a:p>
        </p:txBody>
      </p:sp>
      <p:cxnSp>
        <p:nvCxnSpPr>
          <p:cNvPr id="8" name="Straight Connector 7"/>
          <p:cNvCxnSpPr/>
          <p:nvPr userDrawn="1"/>
        </p:nvCxnSpPr>
        <p:spPr>
          <a:xfrm>
            <a:off x="680772" y="1042988"/>
            <a:ext cx="8463228" cy="1588"/>
          </a:xfrm>
          <a:prstGeom prst="line">
            <a:avLst/>
          </a:prstGeom>
          <a:ln w="50800" cap="flat" cmpd="sng" algn="ctr">
            <a:solidFill>
              <a:srgbClr val="0099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5" hasCustomPrompt="1"/>
          </p:nvPr>
        </p:nvSpPr>
        <p:spPr>
          <a:xfrm>
            <a:off x="579438" y="1574801"/>
            <a:ext cx="7954962" cy="778932"/>
          </a:xfrm>
          <a:prstGeom prst="rect">
            <a:avLst/>
          </a:prstGeom>
        </p:spPr>
        <p:txBody>
          <a:bodyPr vert="horz"/>
          <a:lstStyle>
            <a:lvl1pPr marL="0">
              <a:spcBef>
                <a:spcPts val="0"/>
              </a:spcBef>
              <a:buFontTx/>
              <a:buNone/>
              <a:defRPr sz="2800" b="1">
                <a:solidFill>
                  <a:schemeClr val="tx1"/>
                </a:solidFill>
                <a:latin typeface="Arial"/>
                <a:cs typeface="Arial"/>
              </a:defRPr>
            </a:lvl1pPr>
            <a:lvl2pPr marL="0">
              <a:spcBef>
                <a:spcPts val="0"/>
              </a:spcBef>
              <a:buFontTx/>
              <a:buNone/>
              <a:defRPr sz="2800" b="1">
                <a:solidFill>
                  <a:schemeClr val="tx1"/>
                </a:solidFill>
                <a:latin typeface="Arial"/>
                <a:cs typeface="Arial"/>
              </a:defRPr>
            </a:lvl2pPr>
            <a:lvl3pPr marL="0">
              <a:spcBef>
                <a:spcPts val="0"/>
              </a:spcBef>
              <a:buFontTx/>
              <a:buNone/>
              <a:defRPr sz="2800" b="1">
                <a:solidFill>
                  <a:schemeClr val="tx1"/>
                </a:solidFill>
                <a:latin typeface="Arial"/>
                <a:cs typeface="Arial"/>
              </a:defRPr>
            </a:lvl3pPr>
            <a:lvl4pPr marL="0">
              <a:spcBef>
                <a:spcPts val="0"/>
              </a:spcBef>
              <a:buFontTx/>
              <a:buNone/>
              <a:defRPr sz="2800" b="1">
                <a:solidFill>
                  <a:schemeClr val="tx1"/>
                </a:solidFill>
                <a:latin typeface="Arial"/>
                <a:cs typeface="Arial"/>
              </a:defRPr>
            </a:lvl4pPr>
            <a:lvl5pPr marL="0">
              <a:spcBef>
                <a:spcPts val="0"/>
              </a:spcBef>
              <a:buFontTx/>
              <a:buNone/>
              <a:defRPr sz="2800" b="1">
                <a:solidFill>
                  <a:schemeClr val="tx1"/>
                </a:solidFill>
                <a:latin typeface="Arial"/>
                <a:cs typeface="Arial"/>
              </a:defRPr>
            </a:lvl5pPr>
          </a:lstStyle>
          <a:p>
            <a:pPr lvl="0"/>
            <a:r>
              <a:rPr lang="en-US" dirty="0"/>
              <a:t>Click to edit subtitle</a:t>
            </a:r>
          </a:p>
        </p:txBody>
      </p:sp>
    </p:spTree>
    <p:extLst>
      <p:ext uri="{BB962C8B-B14F-4D97-AF65-F5344CB8AC3E}">
        <p14:creationId xmlns:p14="http://schemas.microsoft.com/office/powerpoint/2010/main" val="60065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B84AE-8F22-43A4-96B7-2D7497BC5381}" type="datetimeFigureOut">
              <a:rPr lang="en-US" smtClean="0"/>
              <a:pPr/>
              <a:t>08-Sep-19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8A90A-72D6-4BF7-8275-AAC863DDF30B}" type="slidenum">
              <a:rPr lang="en-US" smtClean="0"/>
              <a:pPr/>
              <a:t>‹#›</a:t>
            </a:fld>
            <a:endParaRPr lang="en-US"/>
          </a:p>
        </p:txBody>
      </p:sp>
    </p:spTree>
    <p:extLst>
      <p:ext uri="{BB962C8B-B14F-4D97-AF65-F5344CB8AC3E}">
        <p14:creationId xmlns:p14="http://schemas.microsoft.com/office/powerpoint/2010/main" val="20542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0B84AE-8F22-43A4-96B7-2D7497BC5381}" type="datetimeFigureOut">
              <a:rPr lang="en-US" smtClean="0"/>
              <a:pPr/>
              <a:t>08-Sep-19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8A90A-72D6-4BF7-8275-AAC863DDF30B}" type="slidenum">
              <a:rPr lang="en-US" smtClean="0"/>
              <a:pPr/>
              <a:t>‹#›</a:t>
            </a:fld>
            <a:endParaRPr lang="en-US"/>
          </a:p>
        </p:txBody>
      </p:sp>
    </p:spTree>
    <p:extLst>
      <p:ext uri="{BB962C8B-B14F-4D97-AF65-F5344CB8AC3E}">
        <p14:creationId xmlns:p14="http://schemas.microsoft.com/office/powerpoint/2010/main" val="1199231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0B84AE-8F22-43A4-96B7-2D7497BC5381}" type="datetimeFigureOut">
              <a:rPr lang="en-US" smtClean="0"/>
              <a:pPr/>
              <a:t>08-Sep-19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8A90A-72D6-4BF7-8275-AAC863DDF30B}" type="slidenum">
              <a:rPr lang="en-US" smtClean="0"/>
              <a:pPr/>
              <a:t>‹#›</a:t>
            </a:fld>
            <a:endParaRPr lang="en-US"/>
          </a:p>
        </p:txBody>
      </p:sp>
    </p:spTree>
    <p:extLst>
      <p:ext uri="{BB962C8B-B14F-4D97-AF65-F5344CB8AC3E}">
        <p14:creationId xmlns:p14="http://schemas.microsoft.com/office/powerpoint/2010/main" val="225270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0B84AE-8F22-43A4-96B7-2D7497BC5381}" type="datetimeFigureOut">
              <a:rPr lang="en-US" smtClean="0"/>
              <a:pPr/>
              <a:t>08-Sep-19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78A90A-72D6-4BF7-8275-AAC863DDF30B}" type="slidenum">
              <a:rPr lang="en-US" smtClean="0"/>
              <a:pPr/>
              <a:t>‹#›</a:t>
            </a:fld>
            <a:endParaRPr lang="en-US"/>
          </a:p>
        </p:txBody>
      </p:sp>
    </p:spTree>
    <p:extLst>
      <p:ext uri="{BB962C8B-B14F-4D97-AF65-F5344CB8AC3E}">
        <p14:creationId xmlns:p14="http://schemas.microsoft.com/office/powerpoint/2010/main" val="280658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0B84AE-8F22-43A4-96B7-2D7497BC5381}" type="datetimeFigureOut">
              <a:rPr lang="en-US" smtClean="0"/>
              <a:pPr/>
              <a:t>08-Sep-19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78A90A-72D6-4BF7-8275-AAC863DDF30B}" type="slidenum">
              <a:rPr lang="en-US" smtClean="0"/>
              <a:pPr/>
              <a:t>‹#›</a:t>
            </a:fld>
            <a:endParaRPr lang="en-US"/>
          </a:p>
        </p:txBody>
      </p:sp>
    </p:spTree>
    <p:extLst>
      <p:ext uri="{BB962C8B-B14F-4D97-AF65-F5344CB8AC3E}">
        <p14:creationId xmlns:p14="http://schemas.microsoft.com/office/powerpoint/2010/main" val="16754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B84AE-8F22-43A4-96B7-2D7497BC5381}" type="datetimeFigureOut">
              <a:rPr lang="en-US" smtClean="0"/>
              <a:pPr/>
              <a:t>08-Sep-19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78A90A-72D6-4BF7-8275-AAC863DDF30B}" type="slidenum">
              <a:rPr lang="en-US" smtClean="0"/>
              <a:pPr/>
              <a:t>‹#›</a:t>
            </a:fld>
            <a:endParaRPr lang="en-US"/>
          </a:p>
        </p:txBody>
      </p:sp>
    </p:spTree>
    <p:extLst>
      <p:ext uri="{BB962C8B-B14F-4D97-AF65-F5344CB8AC3E}">
        <p14:creationId xmlns:p14="http://schemas.microsoft.com/office/powerpoint/2010/main" val="3998339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0B84AE-8F22-43A4-96B7-2D7497BC5381}" type="datetimeFigureOut">
              <a:rPr lang="en-US" smtClean="0"/>
              <a:pPr/>
              <a:t>08-Sep-19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8A90A-72D6-4BF7-8275-AAC863DDF30B}" type="slidenum">
              <a:rPr lang="en-US" smtClean="0"/>
              <a:pPr/>
              <a:t>‹#›</a:t>
            </a:fld>
            <a:endParaRPr lang="en-US"/>
          </a:p>
        </p:txBody>
      </p:sp>
    </p:spTree>
    <p:extLst>
      <p:ext uri="{BB962C8B-B14F-4D97-AF65-F5344CB8AC3E}">
        <p14:creationId xmlns:p14="http://schemas.microsoft.com/office/powerpoint/2010/main" val="119465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0B84AE-8F22-43A4-96B7-2D7497BC5381}" type="datetimeFigureOut">
              <a:rPr lang="en-US" smtClean="0"/>
              <a:pPr/>
              <a:t>08-Sep-19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8A90A-72D6-4BF7-8275-AAC863DDF30B}" type="slidenum">
              <a:rPr lang="en-US" smtClean="0"/>
              <a:pPr/>
              <a:t>‹#›</a:t>
            </a:fld>
            <a:endParaRPr lang="en-US"/>
          </a:p>
        </p:txBody>
      </p:sp>
    </p:spTree>
    <p:extLst>
      <p:ext uri="{BB962C8B-B14F-4D97-AF65-F5344CB8AC3E}">
        <p14:creationId xmlns:p14="http://schemas.microsoft.com/office/powerpoint/2010/main" val="339242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B84AE-8F22-43A4-96B7-2D7497BC5381}" type="datetimeFigureOut">
              <a:rPr lang="en-US" smtClean="0"/>
              <a:pPr/>
              <a:t>08-Sep-19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8A90A-72D6-4BF7-8275-AAC863DDF30B}" type="slidenum">
              <a:rPr lang="en-US" smtClean="0"/>
              <a:pPr/>
              <a:t>‹#›</a:t>
            </a:fld>
            <a:endParaRPr lang="en-US"/>
          </a:p>
        </p:txBody>
      </p:sp>
    </p:spTree>
    <p:extLst>
      <p:ext uri="{BB962C8B-B14F-4D97-AF65-F5344CB8AC3E}">
        <p14:creationId xmlns:p14="http://schemas.microsoft.com/office/powerpoint/2010/main" val="15613149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hyperlink" Target="http://www.azcookbook.com/wp-content/uploads/2009/10/rice-strained.jpg" TargetMode="External"/><Relationship Id="rId2" Type="http://schemas.openxmlformats.org/officeDocument/2006/relationships/hyperlink" Target="http://www.google.co.in/imgres?imgurl=http://www.foodsubs.com/Photos/egg.jpg&amp;imgrefurl=http://www.foodsubs.com/Eggs.html&amp;usg=__8jvwqw6N5S8OeQa8qx_wV25Klfo=&amp;h=609&amp;w=641&amp;sz=7&amp;hl=en&amp;start=2&amp;zoom=1&amp;tbnid=r_h-YAo2a8KxbM:&amp;tbnh=130&amp;tbnw=137&amp;ei=73zkTe-PIY7LrQfTwYnwBg&amp;prev=/search?q=Egg&amp;hl=en&amp;sa=N&amp;gbv=2&amp;tbm=isch&amp;itbs=1"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38200" y="2474118"/>
            <a:ext cx="7772400" cy="1909763"/>
          </a:xfrm>
        </p:spPr>
        <p:txBody>
          <a:bodyPr/>
          <a:lstStyle/>
          <a:p>
            <a:r>
              <a:rPr lang="en-IN" b="1" dirty="0">
                <a:solidFill>
                  <a:schemeClr val="accent2">
                    <a:lumMod val="50000"/>
                  </a:schemeClr>
                </a:solidFill>
                <a:latin typeface="Adobe Devanagari" pitchFamily="18" charset="0"/>
                <a:cs typeface="Adobe Devanagari" pitchFamily="18" charset="0"/>
              </a:rPr>
              <a:t>BASICS OF NUTRITION</a:t>
            </a:r>
          </a:p>
        </p:txBody>
      </p:sp>
      <p:pic>
        <p:nvPicPr>
          <p:cNvPr id="5" name="Picture 2" descr="C:\Users\dell\Downloads\Desktop\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638800"/>
            <a:ext cx="1296144" cy="10369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19400" y="4495800"/>
            <a:ext cx="4572000" cy="923330"/>
          </a:xfrm>
          <a:prstGeom prst="rect">
            <a:avLst/>
          </a:prstGeom>
        </p:spPr>
        <p:txBody>
          <a:bodyPr>
            <a:spAutoFit/>
          </a:bodyPr>
          <a:lstStyle/>
          <a:p>
            <a:pPr algn="r"/>
            <a:r>
              <a:rPr lang="en-IN" b="1" dirty="0">
                <a:latin typeface="Calibri" pitchFamily="34" charset="0"/>
                <a:cs typeface="Calibri" pitchFamily="34" charset="0"/>
              </a:rPr>
              <a:t>Date – 08.09.2019</a:t>
            </a:r>
          </a:p>
          <a:p>
            <a:pPr algn="r"/>
            <a:r>
              <a:rPr lang="en-IN" b="1" dirty="0">
                <a:latin typeface="Calibri" pitchFamily="34" charset="0"/>
                <a:cs typeface="Calibri" pitchFamily="34" charset="0"/>
              </a:rPr>
              <a:t>Venue – Hotel Empires, </a:t>
            </a:r>
          </a:p>
          <a:p>
            <a:pPr algn="r"/>
            <a:r>
              <a:rPr lang="en-IN" b="1" dirty="0">
                <a:latin typeface="Calibri" pitchFamily="34" charset="0"/>
                <a:cs typeface="Calibri" pitchFamily="34" charset="0"/>
              </a:rPr>
              <a:t>Bhubaneswar</a:t>
            </a:r>
          </a:p>
        </p:txBody>
      </p:sp>
      <p:pic>
        <p:nvPicPr>
          <p:cNvPr id="7" name="Picture 6">
            <a:extLst>
              <a:ext uri="{FF2B5EF4-FFF2-40B4-BE49-F238E27FC236}">
                <a16:creationId xmlns:a16="http://schemas.microsoft.com/office/drawing/2014/main" id="{C4CB87C3-BF93-4798-A3FA-22FF98E2A7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76201"/>
            <a:ext cx="8001000" cy="3124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solidFill>
                  <a:schemeClr val="tx1"/>
                </a:solidFill>
                <a:latin typeface="Cambria" pitchFamily="18" charset="0"/>
              </a:rPr>
              <a:t>TYPES OF UNDERNUTRITION</a:t>
            </a:r>
          </a:p>
        </p:txBody>
      </p:sp>
      <p:sp>
        <p:nvSpPr>
          <p:cNvPr id="3" name="Content Placeholder 2"/>
          <p:cNvSpPr>
            <a:spLocks noGrp="1"/>
          </p:cNvSpPr>
          <p:nvPr>
            <p:ph idx="1"/>
          </p:nvPr>
        </p:nvSpPr>
        <p:spPr>
          <a:xfrm>
            <a:off x="609600" y="1219200"/>
            <a:ext cx="8077200" cy="5137150"/>
          </a:xfrm>
        </p:spPr>
        <p:txBody>
          <a:bodyPr>
            <a:noAutofit/>
          </a:bodyPr>
          <a:lstStyle/>
          <a:p>
            <a:pPr>
              <a:buFont typeface="Wingdings" pitchFamily="2" charset="2"/>
              <a:buChar char="Ø"/>
            </a:pPr>
            <a:r>
              <a:rPr lang="en-US" sz="2400" dirty="0">
                <a:latin typeface="Cambria" pitchFamily="18" charset="0"/>
              </a:rPr>
              <a:t>Wasting represents a recent failure to receive adequate nutrition, inadequate food intake, incorrect feeding practices, disease, and infection or, more frequently, a combination of these factors. </a:t>
            </a:r>
          </a:p>
          <a:p>
            <a:pPr marL="0" indent="0">
              <a:buNone/>
            </a:pPr>
            <a:endParaRPr lang="en-US" sz="2000" dirty="0">
              <a:latin typeface="Cambria" pitchFamily="18" charset="0"/>
            </a:endParaRPr>
          </a:p>
          <a:p>
            <a:pPr>
              <a:buFont typeface="Wingdings" pitchFamily="2" charset="2"/>
              <a:buChar char="Ø"/>
            </a:pPr>
            <a:r>
              <a:rPr lang="en-US" sz="2400" dirty="0">
                <a:latin typeface="Cambria" pitchFamily="18" charset="0"/>
              </a:rPr>
              <a:t>If a child fails to achieve expected weight for height, that is </a:t>
            </a:r>
            <a:r>
              <a:rPr lang="en-GB" sz="2400" dirty="0">
                <a:latin typeface="Cambria" pitchFamily="18" charset="0"/>
              </a:rPr>
              <a:t>&lt; -2 SD of the WHO Child Growth Standards median, then we will say the child is suffering from wasting.</a:t>
            </a:r>
          </a:p>
          <a:p>
            <a:pPr marL="0" indent="0">
              <a:buNone/>
            </a:pPr>
            <a:endParaRPr lang="en-US" sz="2000" dirty="0">
              <a:latin typeface="Cambria" pitchFamily="18" charset="0"/>
            </a:endParaRPr>
          </a:p>
          <a:p>
            <a:pPr>
              <a:buFont typeface="Wingdings" pitchFamily="2" charset="2"/>
              <a:buChar char="Ø"/>
            </a:pPr>
            <a:r>
              <a:rPr lang="en-US" sz="2400" dirty="0">
                <a:latin typeface="Cambria" pitchFamily="18" charset="0"/>
              </a:rPr>
              <a:t>Severely wasted child is at 10 times the risk of Death</a:t>
            </a:r>
          </a:p>
          <a:p>
            <a:pPr marL="0" indent="0">
              <a:buNone/>
            </a:pPr>
            <a:endParaRPr lang="en-GB" sz="2400" b="1" dirty="0"/>
          </a:p>
          <a:p>
            <a:pPr>
              <a:buFont typeface="Wingdings" pitchFamily="2" charset="2"/>
              <a:buChar char="Ø"/>
            </a:pPr>
            <a:r>
              <a:rPr lang="en-GB" sz="2400" b="1" dirty="0"/>
              <a:t>Micronutrient deficiencies</a:t>
            </a:r>
          </a:p>
          <a:p>
            <a:pPr>
              <a:buFont typeface="Wingdings" pitchFamily="2" charset="2"/>
              <a:buChar char="Ø"/>
            </a:pPr>
            <a:endParaRPr lang="en-US" sz="2400" dirty="0">
              <a:latin typeface="Cambria" pitchFamily="18" charset="0"/>
            </a:endParaRPr>
          </a:p>
          <a:p>
            <a:endParaRPr lang="en-US" sz="2400" dirty="0">
              <a:latin typeface="Cambria" pitchFamily="18" charset="0"/>
            </a:endParaRPr>
          </a:p>
          <a:p>
            <a:endParaRPr lang="en-US" sz="2400" dirty="0">
              <a:latin typeface="Cambria" pitchFamily="18" charset="0"/>
            </a:endParaRPr>
          </a:p>
          <a:p>
            <a:endParaRPr lang="en-US" sz="2400" dirty="0">
              <a:latin typeface="Cambria" pitchFamily="18" charset="0"/>
            </a:endParaRPr>
          </a:p>
          <a:p>
            <a:endParaRPr lang="en-IN" sz="2400" dirty="0">
              <a:latin typeface="Cambria"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Rectangle 4"/>
          <p:cNvSpPr/>
          <p:nvPr/>
        </p:nvSpPr>
        <p:spPr>
          <a:xfrm>
            <a:off x="0" y="0"/>
            <a:ext cx="4572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75000"/>
                </a:schemeClr>
              </a:solidFill>
            </a:endParaRPr>
          </a:p>
        </p:txBody>
      </p:sp>
    </p:spTree>
    <p:extLst>
      <p:ext uri="{BB962C8B-B14F-4D97-AF65-F5344CB8AC3E}">
        <p14:creationId xmlns:p14="http://schemas.microsoft.com/office/powerpoint/2010/main" val="1460311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1295400"/>
            <a:ext cx="6781800" cy="5185036"/>
          </a:xfrm>
          <a:prstGeom prst="rect">
            <a:avLst/>
          </a:prstGeom>
        </p:spPr>
      </p:pic>
      <p:sp>
        <p:nvSpPr>
          <p:cNvPr id="4" name="Rectangle 14"/>
          <p:cNvSpPr>
            <a:spLocks noChangeArrowheads="1"/>
          </p:cNvSpPr>
          <p:nvPr/>
        </p:nvSpPr>
        <p:spPr bwMode="auto">
          <a:xfrm>
            <a:off x="76200" y="228600"/>
            <a:ext cx="8915400" cy="584775"/>
          </a:xfrm>
          <a:prstGeom prst="rect">
            <a:avLst/>
          </a:prstGeom>
          <a:solidFill>
            <a:srgbClr val="FFC000"/>
          </a:solidFill>
          <a:ln w="9525">
            <a:noFill/>
            <a:miter lim="800000"/>
            <a:headEnd/>
            <a:tailEnd/>
          </a:ln>
          <a:effectLst/>
        </p:spPr>
        <p:txBody>
          <a:bodyPr wrap="square">
            <a:spAutoFit/>
          </a:bodyPr>
          <a:lstStyle/>
          <a:p>
            <a:pPr algn="ctr"/>
            <a:r>
              <a:rPr lang="en-US" sz="3200" b="1" dirty="0"/>
              <a:t>Intergenerational Cycle of Undernutrition</a:t>
            </a:r>
            <a:endParaRPr lang="en-US" sz="3200" b="1" dirty="0">
              <a:solidFill>
                <a:schemeClr val="accent2"/>
              </a:solidFill>
            </a:endParaRPr>
          </a:p>
        </p:txBody>
      </p:sp>
      <p:sp>
        <p:nvSpPr>
          <p:cNvPr id="5" name="Rectangle 4">
            <a:extLst>
              <a:ext uri="{FF2B5EF4-FFF2-40B4-BE49-F238E27FC236}">
                <a16:creationId xmlns:a16="http://schemas.microsoft.com/office/drawing/2014/main" id="{193CCC3B-E5BB-4B02-8868-F8231DF97FB8}"/>
              </a:ext>
            </a:extLst>
          </p:cNvPr>
          <p:cNvSpPr/>
          <p:nvPr/>
        </p:nvSpPr>
        <p:spPr>
          <a:xfrm>
            <a:off x="0" y="0"/>
            <a:ext cx="381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75000"/>
                </a:schemeClr>
              </a:solidFill>
            </a:endParaRPr>
          </a:p>
        </p:txBody>
      </p:sp>
    </p:spTree>
    <p:extLst>
      <p:ext uri="{BB962C8B-B14F-4D97-AF65-F5344CB8AC3E}">
        <p14:creationId xmlns:p14="http://schemas.microsoft.com/office/powerpoint/2010/main" val="943204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968" y="152401"/>
            <a:ext cx="7772400" cy="762000"/>
          </a:xfrm>
        </p:spPr>
        <p:txBody>
          <a:bodyPr>
            <a:noAutofit/>
          </a:bodyPr>
          <a:lstStyle/>
          <a:p>
            <a:r>
              <a:rPr lang="en-US" dirty="0">
                <a:solidFill>
                  <a:schemeClr val="tx1"/>
                </a:solidFill>
                <a:latin typeface="+mj-lt"/>
              </a:rPr>
              <a:t>Under Five Mortality –Causes </a:t>
            </a:r>
            <a:br>
              <a:rPr lang="en-US" dirty="0">
                <a:solidFill>
                  <a:schemeClr val="tx1"/>
                </a:solidFill>
                <a:latin typeface="+mj-lt"/>
              </a:rPr>
            </a:br>
            <a:endParaRPr lang="en-US" dirty="0">
              <a:solidFill>
                <a:schemeClr val="tx1"/>
              </a:solidFill>
              <a:latin typeface="+mj-lt"/>
            </a:endParaRPr>
          </a:p>
        </p:txBody>
      </p:sp>
      <p:pic>
        <p:nvPicPr>
          <p:cNvPr id="5" name="Picture 2" descr="Rotary7"/>
          <p:cNvPicPr>
            <a:picLocks noChangeAspect="1" noChangeArrowheads="1"/>
          </p:cNvPicPr>
          <p:nvPr/>
        </p:nvPicPr>
        <p:blipFill>
          <a:blip r:embed="rId2" cstate="print"/>
          <a:srcRect/>
          <a:stretch>
            <a:fillRect/>
          </a:stretch>
        </p:blipFill>
        <p:spPr bwMode="auto">
          <a:xfrm>
            <a:off x="304800" y="1600200"/>
            <a:ext cx="8534400" cy="4876800"/>
          </a:xfrm>
          <a:prstGeom prst="rect">
            <a:avLst/>
          </a:prstGeom>
          <a:noFill/>
          <a:ln w="9525">
            <a:noFill/>
            <a:miter lim="800000"/>
            <a:headEnd/>
            <a:tailEnd/>
          </a:ln>
        </p:spPr>
      </p:pic>
      <p:sp>
        <p:nvSpPr>
          <p:cNvPr id="6" name="Rectangle 5"/>
          <p:cNvSpPr/>
          <p:nvPr/>
        </p:nvSpPr>
        <p:spPr>
          <a:xfrm>
            <a:off x="5548106" y="6292334"/>
            <a:ext cx="3291094" cy="369332"/>
          </a:xfrm>
          <a:prstGeom prst="rect">
            <a:avLst/>
          </a:prstGeom>
        </p:spPr>
        <p:txBody>
          <a:bodyPr wrap="none">
            <a:spAutoFit/>
          </a:bodyPr>
          <a:lstStyle/>
          <a:p>
            <a:r>
              <a:rPr lang="en-US" dirty="0">
                <a:solidFill>
                  <a:srgbClr val="002060"/>
                </a:solidFill>
              </a:rPr>
              <a:t>Source: Black and Caulfield, 2000</a:t>
            </a:r>
          </a:p>
        </p:txBody>
      </p:sp>
      <p:sp>
        <p:nvSpPr>
          <p:cNvPr id="7" name="Rectangle 6">
            <a:extLst>
              <a:ext uri="{FF2B5EF4-FFF2-40B4-BE49-F238E27FC236}">
                <a16:creationId xmlns:a16="http://schemas.microsoft.com/office/drawing/2014/main" id="{D905D4D3-0712-4FE6-983A-9FF14E99C0E0}"/>
              </a:ext>
            </a:extLst>
          </p:cNvPr>
          <p:cNvSpPr/>
          <p:nvPr/>
        </p:nvSpPr>
        <p:spPr>
          <a:xfrm>
            <a:off x="0" y="0"/>
            <a:ext cx="381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75000"/>
                </a:schemeClr>
              </a:solidFill>
            </a:endParaRPr>
          </a:p>
        </p:txBody>
      </p:sp>
    </p:spTree>
    <p:extLst>
      <p:ext uri="{BB962C8B-B14F-4D97-AF65-F5344CB8AC3E}">
        <p14:creationId xmlns:p14="http://schemas.microsoft.com/office/powerpoint/2010/main" val="190800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838200"/>
          </a:xfrm>
          <a:solidFill>
            <a:schemeClr val="bg1"/>
          </a:solidFill>
        </p:spPr>
        <p:style>
          <a:lnRef idx="1">
            <a:schemeClr val="accent1"/>
          </a:lnRef>
          <a:fillRef idx="2">
            <a:schemeClr val="accent1"/>
          </a:fillRef>
          <a:effectRef idx="1">
            <a:schemeClr val="accent1"/>
          </a:effectRef>
          <a:fontRef idx="minor">
            <a:schemeClr val="dk1"/>
          </a:fontRef>
        </p:style>
        <p:txBody>
          <a:bodyPr>
            <a:noAutofit/>
          </a:bodyPr>
          <a:lstStyle/>
          <a:p>
            <a:pPr algn="l"/>
            <a:r>
              <a:rPr lang="en-US" sz="2400" b="1" dirty="0">
                <a:latin typeface="+mj-lt"/>
              </a:rPr>
              <a:t>Under-5 deaths preventable through universal coverage with</a:t>
            </a:r>
            <a:br>
              <a:rPr lang="en-US" sz="2400" b="1" dirty="0">
                <a:latin typeface="+mj-lt"/>
              </a:rPr>
            </a:br>
            <a:r>
              <a:rPr lang="en-US" sz="2400" b="1" dirty="0">
                <a:latin typeface="+mj-lt"/>
              </a:rPr>
              <a:t>individual interventions </a:t>
            </a:r>
            <a:r>
              <a:rPr lang="en-US" sz="1800" b="1" dirty="0">
                <a:solidFill>
                  <a:srgbClr val="C00000"/>
                </a:solidFill>
                <a:latin typeface="+mj-lt"/>
              </a:rPr>
              <a:t>by </a:t>
            </a:r>
            <a:r>
              <a:rPr lang="fr-FR" sz="1800" b="1" i="1" dirty="0">
                <a:solidFill>
                  <a:srgbClr val="C00000"/>
                </a:solidFill>
                <a:latin typeface="+mj-lt"/>
              </a:rPr>
              <a:t>Jones et al. LANCET 2003;362:65-71</a:t>
            </a:r>
            <a:endParaRPr lang="en-US" sz="1800" b="1" dirty="0">
              <a:solidFill>
                <a:srgbClr val="C00000"/>
              </a:solidFill>
              <a:latin typeface="+mj-lt"/>
            </a:endParaRPr>
          </a:p>
        </p:txBody>
      </p:sp>
      <p:graphicFrame>
        <p:nvGraphicFramePr>
          <p:cNvPr id="6" name="Chart 5"/>
          <p:cNvGraphicFramePr/>
          <p:nvPr>
            <p:extLst/>
          </p:nvPr>
        </p:nvGraphicFramePr>
        <p:xfrm>
          <a:off x="152400" y="1152145"/>
          <a:ext cx="8763000" cy="5714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1233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200" b="1" dirty="0">
                <a:solidFill>
                  <a:schemeClr val="tx1"/>
                </a:solidFill>
                <a:latin typeface="Cambria" pitchFamily="18" charset="0"/>
              </a:rPr>
              <a:t>Undernutrition in ODISHA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graphicFrame>
        <p:nvGraphicFramePr>
          <p:cNvPr id="8" name="Chart 7"/>
          <p:cNvGraphicFramePr/>
          <p:nvPr>
            <p:extLst>
              <p:ext uri="{D42A27DB-BD31-4B8C-83A1-F6EECF244321}">
                <p14:modId xmlns:p14="http://schemas.microsoft.com/office/powerpoint/2010/main" val="2539193570"/>
              </p:ext>
            </p:extLst>
          </p:nvPr>
        </p:nvGraphicFramePr>
        <p:xfrm>
          <a:off x="950317" y="1426737"/>
          <a:ext cx="7684167" cy="517336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4788275A-A868-46CF-8D6C-84DC319B3F49}"/>
              </a:ext>
            </a:extLst>
          </p:cNvPr>
          <p:cNvSpPr/>
          <p:nvPr/>
        </p:nvSpPr>
        <p:spPr>
          <a:xfrm>
            <a:off x="0" y="0"/>
            <a:ext cx="381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7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792163"/>
          </a:xfrm>
        </p:spPr>
        <p:txBody>
          <a:bodyPr/>
          <a:lstStyle/>
          <a:p>
            <a:r>
              <a:rPr lang="en-US" dirty="0"/>
              <a:t> Status of Women’s Nutrition</a:t>
            </a:r>
          </a:p>
        </p:txBody>
      </p:sp>
      <p:sp>
        <p:nvSpPr>
          <p:cNvPr id="9" name="TextBox 8"/>
          <p:cNvSpPr txBox="1"/>
          <p:nvPr/>
        </p:nvSpPr>
        <p:spPr>
          <a:xfrm>
            <a:off x="112776" y="5943600"/>
            <a:ext cx="8458200" cy="830997"/>
          </a:xfrm>
          <a:prstGeom prst="rect">
            <a:avLst/>
          </a:prstGeom>
          <a:noFill/>
        </p:spPr>
        <p:txBody>
          <a:bodyPr wrap="square" rtlCol="0">
            <a:spAutoFit/>
          </a:bodyPr>
          <a:lstStyle/>
          <a:p>
            <a:r>
              <a:rPr lang="en-GB" sz="1600" dirty="0"/>
              <a:t>Around half of stunting occurs before birth, and is linked to poor nutrition of women leading to intrauterine growth restriction. Nutritional status of women during pregnancy is in turn influenced by their nutritional status during adolescence, age at marriage and care during pregnancy.</a:t>
            </a:r>
            <a:endParaRPr lang="en-US" sz="1600" dirty="0"/>
          </a:p>
        </p:txBody>
      </p:sp>
      <p:cxnSp>
        <p:nvCxnSpPr>
          <p:cNvPr id="7" name="Straight Connector 6"/>
          <p:cNvCxnSpPr/>
          <p:nvPr/>
        </p:nvCxnSpPr>
        <p:spPr>
          <a:xfrm>
            <a:off x="76200" y="914400"/>
            <a:ext cx="9067800"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0" name="Chart 9"/>
          <p:cNvGraphicFramePr>
            <a:graphicFrameLocks/>
          </p:cNvGraphicFramePr>
          <p:nvPr/>
        </p:nvGraphicFramePr>
        <p:xfrm>
          <a:off x="100012" y="1566863"/>
          <a:ext cx="2876550" cy="37576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nvGraphicFramePr>
        <p:xfrm>
          <a:off x="3224212" y="1533525"/>
          <a:ext cx="2790825" cy="3790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nvGraphicFramePr>
        <p:xfrm>
          <a:off x="6196012" y="1538288"/>
          <a:ext cx="2847975" cy="37766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1990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cstate="print">
            <a:lum bright="-6000"/>
          </a:blip>
          <a:srcRect l="7628" t="12155" r="3391" b="9242"/>
          <a:stretch>
            <a:fillRect/>
          </a:stretch>
        </p:blipFill>
        <p:spPr bwMode="auto">
          <a:xfrm>
            <a:off x="0" y="1341438"/>
            <a:ext cx="9144000" cy="5516562"/>
          </a:xfrm>
          <a:prstGeom prst="rect">
            <a:avLst/>
          </a:prstGeom>
          <a:noFill/>
          <a:ln w="9525">
            <a:noFill/>
            <a:miter lim="800000"/>
            <a:headEnd/>
            <a:tailEnd/>
          </a:ln>
        </p:spPr>
      </p:pic>
      <p:sp>
        <p:nvSpPr>
          <p:cNvPr id="5123" name="Line 5"/>
          <p:cNvSpPr>
            <a:spLocks noChangeShapeType="1"/>
          </p:cNvSpPr>
          <p:nvPr/>
        </p:nvSpPr>
        <p:spPr bwMode="auto">
          <a:xfrm flipV="1">
            <a:off x="3843338" y="2060575"/>
            <a:ext cx="25400" cy="3578225"/>
          </a:xfrm>
          <a:prstGeom prst="line">
            <a:avLst/>
          </a:prstGeom>
          <a:noFill/>
          <a:ln w="28575">
            <a:solidFill>
              <a:srgbClr val="CC3300"/>
            </a:solidFill>
            <a:round/>
            <a:headEnd/>
            <a:tailEnd/>
          </a:ln>
        </p:spPr>
        <p:txBody>
          <a:bodyPr/>
          <a:lstStyle/>
          <a:p>
            <a:endParaRPr lang="en-GB"/>
          </a:p>
        </p:txBody>
      </p:sp>
      <p:sp>
        <p:nvSpPr>
          <p:cNvPr id="5124" name="Line 6"/>
          <p:cNvSpPr>
            <a:spLocks noChangeShapeType="1"/>
          </p:cNvSpPr>
          <p:nvPr/>
        </p:nvSpPr>
        <p:spPr bwMode="auto">
          <a:xfrm flipV="1">
            <a:off x="1589088" y="2057400"/>
            <a:ext cx="0" cy="3657600"/>
          </a:xfrm>
          <a:prstGeom prst="line">
            <a:avLst/>
          </a:prstGeom>
          <a:noFill/>
          <a:ln w="19050">
            <a:solidFill>
              <a:srgbClr val="CC3300"/>
            </a:solidFill>
            <a:round/>
            <a:headEnd/>
            <a:tailEnd/>
          </a:ln>
        </p:spPr>
        <p:txBody>
          <a:bodyPr/>
          <a:lstStyle/>
          <a:p>
            <a:endParaRPr lang="en-GB"/>
          </a:p>
        </p:txBody>
      </p:sp>
      <p:sp>
        <p:nvSpPr>
          <p:cNvPr id="5125" name="Text Box 7"/>
          <p:cNvSpPr txBox="1">
            <a:spLocks noChangeArrowheads="1"/>
          </p:cNvSpPr>
          <p:nvPr/>
        </p:nvSpPr>
        <p:spPr bwMode="auto">
          <a:xfrm>
            <a:off x="6804025" y="1916113"/>
            <a:ext cx="1152525" cy="366712"/>
          </a:xfrm>
          <a:prstGeom prst="rect">
            <a:avLst/>
          </a:prstGeom>
          <a:solidFill>
            <a:srgbClr val="CC3300"/>
          </a:solidFill>
          <a:ln w="9525">
            <a:noFill/>
            <a:miter lim="800000"/>
            <a:headEnd/>
            <a:tailEnd/>
          </a:ln>
        </p:spPr>
        <p:txBody>
          <a:bodyPr>
            <a:spAutoFit/>
          </a:bodyPr>
          <a:lstStyle/>
          <a:p>
            <a:pPr>
              <a:spcBef>
                <a:spcPct val="50000"/>
              </a:spcBef>
            </a:pPr>
            <a:r>
              <a:rPr lang="en-US" b="1">
                <a:solidFill>
                  <a:schemeClr val="bg1"/>
                </a:solidFill>
                <a:cs typeface="Arial" pitchFamily="34" charset="0"/>
              </a:rPr>
              <a:t>Stunted</a:t>
            </a:r>
          </a:p>
        </p:txBody>
      </p:sp>
      <p:sp>
        <p:nvSpPr>
          <p:cNvPr id="5126" name="Text Box 8"/>
          <p:cNvSpPr txBox="1">
            <a:spLocks noChangeArrowheads="1"/>
          </p:cNvSpPr>
          <p:nvPr/>
        </p:nvSpPr>
        <p:spPr bwMode="auto">
          <a:xfrm>
            <a:off x="6781800" y="4267200"/>
            <a:ext cx="1152525" cy="366712"/>
          </a:xfrm>
          <a:prstGeom prst="rect">
            <a:avLst/>
          </a:prstGeom>
          <a:solidFill>
            <a:srgbClr val="0000CC"/>
          </a:solidFill>
          <a:ln w="9525">
            <a:noFill/>
            <a:miter lim="800000"/>
            <a:headEnd/>
            <a:tailEnd/>
          </a:ln>
        </p:spPr>
        <p:txBody>
          <a:bodyPr>
            <a:spAutoFit/>
          </a:bodyPr>
          <a:lstStyle/>
          <a:p>
            <a:pPr>
              <a:spcBef>
                <a:spcPct val="50000"/>
              </a:spcBef>
            </a:pPr>
            <a:r>
              <a:rPr lang="en-US" b="1" dirty="0">
                <a:solidFill>
                  <a:schemeClr val="bg1"/>
                </a:solidFill>
                <a:cs typeface="Arial" pitchFamily="34" charset="0"/>
              </a:rPr>
              <a:t>Wasted</a:t>
            </a:r>
          </a:p>
        </p:txBody>
      </p:sp>
      <p:sp>
        <p:nvSpPr>
          <p:cNvPr id="5127" name="Oval 9"/>
          <p:cNvSpPr>
            <a:spLocks noChangeArrowheads="1"/>
          </p:cNvSpPr>
          <p:nvPr/>
        </p:nvSpPr>
        <p:spPr bwMode="auto">
          <a:xfrm>
            <a:off x="1273175" y="3505200"/>
            <a:ext cx="381000" cy="1066800"/>
          </a:xfrm>
          <a:prstGeom prst="ellipse">
            <a:avLst/>
          </a:prstGeom>
          <a:noFill/>
          <a:ln w="19050">
            <a:solidFill>
              <a:srgbClr val="FF0000"/>
            </a:solidFill>
            <a:round/>
            <a:headEnd/>
            <a:tailEnd/>
          </a:ln>
        </p:spPr>
        <p:txBody>
          <a:bodyPr wrap="none" anchor="ctr"/>
          <a:lstStyle/>
          <a:p>
            <a:endParaRPr lang="en-IN" sz="2400">
              <a:latin typeface="Times New Roman" pitchFamily="18" charset="0"/>
            </a:endParaRPr>
          </a:p>
        </p:txBody>
      </p:sp>
      <p:sp>
        <p:nvSpPr>
          <p:cNvPr id="5128" name="Oval 11"/>
          <p:cNvSpPr>
            <a:spLocks noChangeArrowheads="1"/>
          </p:cNvSpPr>
          <p:nvPr/>
        </p:nvSpPr>
        <p:spPr bwMode="auto">
          <a:xfrm>
            <a:off x="457200" y="3854450"/>
            <a:ext cx="288925" cy="1008063"/>
          </a:xfrm>
          <a:prstGeom prst="ellipse">
            <a:avLst/>
          </a:prstGeom>
          <a:noFill/>
          <a:ln w="19050">
            <a:solidFill>
              <a:srgbClr val="FF0000"/>
            </a:solidFill>
            <a:round/>
            <a:headEnd/>
            <a:tailEnd/>
          </a:ln>
        </p:spPr>
        <p:txBody>
          <a:bodyPr wrap="none" anchor="ctr"/>
          <a:lstStyle/>
          <a:p>
            <a:endParaRPr lang="en-IN" sz="2400">
              <a:latin typeface="Times New Roman" pitchFamily="18" charset="0"/>
            </a:endParaRPr>
          </a:p>
        </p:txBody>
      </p:sp>
      <p:sp>
        <p:nvSpPr>
          <p:cNvPr id="5129" name="Oval 12"/>
          <p:cNvSpPr>
            <a:spLocks noChangeArrowheads="1"/>
          </p:cNvSpPr>
          <p:nvPr/>
        </p:nvSpPr>
        <p:spPr bwMode="auto">
          <a:xfrm>
            <a:off x="3448050" y="2209800"/>
            <a:ext cx="812800" cy="1219200"/>
          </a:xfrm>
          <a:prstGeom prst="ellipse">
            <a:avLst/>
          </a:prstGeom>
          <a:noFill/>
          <a:ln w="19050">
            <a:solidFill>
              <a:srgbClr val="FF0000"/>
            </a:solidFill>
            <a:round/>
            <a:headEnd/>
            <a:tailEnd/>
          </a:ln>
        </p:spPr>
        <p:txBody>
          <a:bodyPr wrap="none" anchor="ctr"/>
          <a:lstStyle/>
          <a:p>
            <a:endParaRPr lang="en-IN" sz="2400">
              <a:latin typeface="Times New Roman" pitchFamily="18" charset="0"/>
            </a:endParaRPr>
          </a:p>
        </p:txBody>
      </p:sp>
      <p:sp>
        <p:nvSpPr>
          <p:cNvPr id="5130" name="Text Box 8"/>
          <p:cNvSpPr txBox="1">
            <a:spLocks noChangeArrowheads="1"/>
          </p:cNvSpPr>
          <p:nvPr/>
        </p:nvSpPr>
        <p:spPr bwMode="auto">
          <a:xfrm>
            <a:off x="6019800" y="2971800"/>
            <a:ext cx="1838325" cy="366713"/>
          </a:xfrm>
          <a:prstGeom prst="rect">
            <a:avLst/>
          </a:prstGeom>
          <a:solidFill>
            <a:srgbClr val="993366"/>
          </a:solidFill>
          <a:ln w="9525">
            <a:noFill/>
            <a:miter lim="800000"/>
            <a:headEnd/>
            <a:tailEnd/>
          </a:ln>
        </p:spPr>
        <p:txBody>
          <a:bodyPr>
            <a:spAutoFit/>
          </a:bodyPr>
          <a:lstStyle/>
          <a:p>
            <a:pPr>
              <a:spcBef>
                <a:spcPct val="50000"/>
              </a:spcBef>
            </a:pPr>
            <a:r>
              <a:rPr lang="en-US" b="1">
                <a:solidFill>
                  <a:schemeClr val="bg1"/>
                </a:solidFill>
                <a:cs typeface="Arial" pitchFamily="34" charset="0"/>
              </a:rPr>
              <a:t>Under weight</a:t>
            </a:r>
          </a:p>
        </p:txBody>
      </p:sp>
      <p:sp>
        <p:nvSpPr>
          <p:cNvPr id="7" name="Rectangle 2"/>
          <p:cNvSpPr>
            <a:spLocks noChangeArrowheads="1"/>
          </p:cNvSpPr>
          <p:nvPr/>
        </p:nvSpPr>
        <p:spPr bwMode="auto">
          <a:xfrm>
            <a:off x="1371600" y="5791200"/>
            <a:ext cx="5791200" cy="1066800"/>
          </a:xfrm>
          <a:prstGeom prst="rect">
            <a:avLst/>
          </a:prstGeom>
          <a:noFill/>
          <a:ln w="9525">
            <a:noFill/>
            <a:miter lim="800000"/>
            <a:headEnd/>
            <a:tailEnd/>
          </a:ln>
        </p:spPr>
        <p:txBody>
          <a:bodyPr anchor="ctr"/>
          <a:lstStyle/>
          <a:p>
            <a:r>
              <a:rPr lang="en-US" sz="3600" dirty="0">
                <a:solidFill>
                  <a:schemeClr val="tx2"/>
                </a:solidFill>
              </a:rPr>
              <a:t> </a:t>
            </a:r>
            <a:r>
              <a:rPr lang="en-US" sz="2800" b="1" dirty="0">
                <a:solidFill>
                  <a:schemeClr val="tx2"/>
                </a:solidFill>
              </a:rPr>
              <a:t>Under nutrition Trends by Age</a:t>
            </a:r>
            <a:endParaRPr lang="en-US" sz="3600" b="1" dirty="0">
              <a:solidFill>
                <a:schemeClr val="tx2"/>
              </a:solidFill>
            </a:endParaRPr>
          </a:p>
        </p:txBody>
      </p:sp>
      <p:sp>
        <p:nvSpPr>
          <p:cNvPr id="5134" name="Rectangle 14"/>
          <p:cNvSpPr>
            <a:spLocks noChangeArrowheads="1"/>
          </p:cNvSpPr>
          <p:nvPr/>
        </p:nvSpPr>
        <p:spPr bwMode="auto">
          <a:xfrm>
            <a:off x="76200" y="228600"/>
            <a:ext cx="8915400" cy="923330"/>
          </a:xfrm>
          <a:prstGeom prst="rect">
            <a:avLst/>
          </a:prstGeom>
          <a:solidFill>
            <a:srgbClr val="FFC000"/>
          </a:solidFill>
          <a:ln w="9525">
            <a:noFill/>
            <a:miter lim="800000"/>
            <a:headEnd/>
            <a:tailEnd/>
          </a:ln>
          <a:effectLst/>
        </p:spPr>
        <p:txBody>
          <a:bodyPr wrap="square">
            <a:spAutoFit/>
          </a:bodyPr>
          <a:lstStyle/>
          <a:p>
            <a:r>
              <a:rPr lang="en-US" b="1" dirty="0"/>
              <a:t>Nearly 30% children start at a disadvantage at birth with LBW; proportion of underweight &amp; stunted children rises from 6 moths onwards plateaus at 24 months : </a:t>
            </a:r>
            <a:r>
              <a:rPr lang="en-US" b="1" dirty="0">
                <a:solidFill>
                  <a:schemeClr val="accent2"/>
                </a:solidFill>
              </a:rPr>
              <a:t>Window of Opportunity: -9 to +24 months</a:t>
            </a:r>
          </a:p>
        </p:txBody>
      </p:sp>
    </p:spTree>
    <p:extLst>
      <p:ext uri="{BB962C8B-B14F-4D97-AF65-F5344CB8AC3E}">
        <p14:creationId xmlns:p14="http://schemas.microsoft.com/office/powerpoint/2010/main" val="98780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5943" y="533400"/>
            <a:ext cx="8328381" cy="6019800"/>
          </a:xfrm>
          <a:prstGeom prst="rect">
            <a:avLst/>
          </a:prstGeom>
        </p:spPr>
      </p:pic>
      <p:sp>
        <p:nvSpPr>
          <p:cNvPr id="3" name="Rectangle 2">
            <a:extLst>
              <a:ext uri="{FF2B5EF4-FFF2-40B4-BE49-F238E27FC236}">
                <a16:creationId xmlns:a16="http://schemas.microsoft.com/office/drawing/2014/main" id="{6B85A626-13C3-4658-A2EB-DCF717298CDF}"/>
              </a:ext>
            </a:extLst>
          </p:cNvPr>
          <p:cNvSpPr/>
          <p:nvPr/>
        </p:nvSpPr>
        <p:spPr>
          <a:xfrm>
            <a:off x="0" y="0"/>
            <a:ext cx="381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75000"/>
                </a:schemeClr>
              </a:solidFill>
            </a:endParaRPr>
          </a:p>
        </p:txBody>
      </p:sp>
    </p:spTree>
    <p:extLst>
      <p:ext uri="{BB962C8B-B14F-4D97-AF65-F5344CB8AC3E}">
        <p14:creationId xmlns:p14="http://schemas.microsoft.com/office/powerpoint/2010/main" val="961039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
        <p:nvSpPr>
          <p:cNvPr id="5" name="Rectangle 4"/>
          <p:cNvSpPr/>
          <p:nvPr/>
        </p:nvSpPr>
        <p:spPr>
          <a:xfrm>
            <a:off x="0" y="0"/>
            <a:ext cx="4572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75000"/>
                </a:schemeClr>
              </a:solidFill>
            </a:endParaRPr>
          </a:p>
        </p:txBody>
      </p:sp>
      <p:sp>
        <p:nvSpPr>
          <p:cNvPr id="14" name="Title 3"/>
          <p:cNvSpPr txBox="1">
            <a:spLocks/>
          </p:cNvSpPr>
          <p:nvPr/>
        </p:nvSpPr>
        <p:spPr>
          <a:xfrm>
            <a:off x="457200" y="304800"/>
            <a:ext cx="8229600" cy="10366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a:latin typeface="Cambria" pitchFamily="18" charset="0"/>
              </a:rPr>
              <a:t>TEN EVIDENCE BASED NUTRITION INTERVENTIONS FOR CHILDREN UNDER TWO AND THEIR MOTHERS:</a:t>
            </a:r>
            <a:br>
              <a:rPr lang="en-IN" sz="2400" b="1">
                <a:latin typeface="Cambria" pitchFamily="18" charset="0"/>
              </a:rPr>
            </a:br>
            <a:endParaRPr lang="en-IN" sz="2400" b="1" dirty="0">
              <a:latin typeface="Cambria" pitchFamily="18" charset="0"/>
            </a:endParaRPr>
          </a:p>
        </p:txBody>
      </p:sp>
      <p:sp>
        <p:nvSpPr>
          <p:cNvPr id="15" name="Content Placeholder 1"/>
          <p:cNvSpPr txBox="1">
            <a:spLocks/>
          </p:cNvSpPr>
          <p:nvPr/>
        </p:nvSpPr>
        <p:spPr>
          <a:xfrm>
            <a:off x="457200" y="1447800"/>
            <a:ext cx="5791200" cy="5105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6928" indent="-457200">
              <a:buFont typeface="+mj-lt"/>
              <a:buAutoNum type="arabicPeriod"/>
            </a:pPr>
            <a:r>
              <a:rPr lang="en-IN" sz="2000" dirty="0">
                <a:latin typeface="Cambria" pitchFamily="18" charset="0"/>
              </a:rPr>
              <a:t>Early initiation of breast feeding within one hour of birth</a:t>
            </a:r>
          </a:p>
          <a:p>
            <a:pPr marL="566928" indent="-457200">
              <a:buFont typeface="+mj-lt"/>
              <a:buAutoNum type="arabicPeriod"/>
            </a:pPr>
            <a:endParaRPr lang="en-IN" sz="2000" dirty="0">
              <a:latin typeface="Cambria" pitchFamily="18" charset="0"/>
            </a:endParaRPr>
          </a:p>
          <a:p>
            <a:pPr marL="566928" indent="-457200">
              <a:buFont typeface="+mj-lt"/>
              <a:buAutoNum type="arabicPeriod"/>
            </a:pPr>
            <a:r>
              <a:rPr lang="en-IN" sz="2000" dirty="0">
                <a:latin typeface="Cambria" pitchFamily="18" charset="0"/>
              </a:rPr>
              <a:t>Exclusive breast feeding during first six months of life</a:t>
            </a:r>
          </a:p>
          <a:p>
            <a:pPr marL="566928" indent="-457200">
              <a:buFont typeface="+mj-lt"/>
              <a:buAutoNum type="arabicPeriod"/>
            </a:pPr>
            <a:endParaRPr lang="en-IN" sz="2000" dirty="0">
              <a:latin typeface="Cambria" pitchFamily="18" charset="0"/>
            </a:endParaRPr>
          </a:p>
          <a:p>
            <a:pPr marL="566928" indent="-457200">
              <a:buFont typeface="+mj-lt"/>
              <a:buAutoNum type="arabicPeriod"/>
            </a:pPr>
            <a:r>
              <a:rPr lang="en-IN" sz="2000" dirty="0">
                <a:latin typeface="Cambria" pitchFamily="18" charset="0"/>
              </a:rPr>
              <a:t>Timely  introduction of complementary foods at six months</a:t>
            </a:r>
          </a:p>
          <a:p>
            <a:pPr marL="566928" indent="-457200">
              <a:buFont typeface="+mj-lt"/>
              <a:buAutoNum type="arabicPeriod"/>
            </a:pPr>
            <a:endParaRPr lang="en-IN" sz="2000" dirty="0">
              <a:latin typeface="Cambria" pitchFamily="18" charset="0"/>
            </a:endParaRPr>
          </a:p>
          <a:p>
            <a:pPr marL="566928" indent="-457200">
              <a:buFont typeface="+mj-lt"/>
              <a:buAutoNum type="arabicPeriod"/>
            </a:pPr>
            <a:r>
              <a:rPr lang="en-IN" sz="2000" dirty="0">
                <a:latin typeface="Cambria" pitchFamily="18" charset="0"/>
              </a:rPr>
              <a:t>Age appropriate foods for children six months to two years of age</a:t>
            </a:r>
          </a:p>
          <a:p>
            <a:pPr marL="566928" indent="-457200">
              <a:buFont typeface="+mj-lt"/>
              <a:buAutoNum type="arabicPeriod"/>
            </a:pPr>
            <a:endParaRPr lang="en-IN" sz="2000" dirty="0">
              <a:latin typeface="Cambria" pitchFamily="18" charset="0"/>
            </a:endParaRPr>
          </a:p>
          <a:p>
            <a:pPr marL="566928" indent="-457200">
              <a:buFont typeface="+mj-lt"/>
              <a:buAutoNum type="arabicPeriod"/>
            </a:pPr>
            <a:r>
              <a:rPr lang="en-IN" sz="2000" dirty="0">
                <a:latin typeface="Cambria" pitchFamily="18" charset="0"/>
              </a:rPr>
              <a:t>Good hygiene and hand washing</a:t>
            </a:r>
          </a:p>
          <a:p>
            <a:pPr marL="109728" indent="0">
              <a:buNone/>
            </a:pPr>
            <a:endParaRPr lang="en-IN" sz="2000" dirty="0">
              <a:latin typeface="Cambria" pitchFamily="18" charset="0"/>
            </a:endParaRPr>
          </a:p>
          <a:p>
            <a:pPr marL="566928" indent="-457200">
              <a:buFont typeface="+mj-lt"/>
              <a:buAutoNum type="arabicPeriod"/>
            </a:pPr>
            <a:endParaRPr lang="en-IN" sz="2000" dirty="0">
              <a:latin typeface="Cambria" pitchFamily="18" charset="0"/>
            </a:endParaRPr>
          </a:p>
        </p:txBody>
      </p:sp>
      <p:pic>
        <p:nvPicPr>
          <p:cNvPr id="9" name="Picture 3"/>
          <p:cNvPicPr>
            <a:picLocks noChangeAspect="1" noChangeArrowheads="1"/>
          </p:cNvPicPr>
          <p:nvPr/>
        </p:nvPicPr>
        <p:blipFill rotWithShape="1">
          <a:blip r:embed="rId2"/>
          <a:srcRect l="618" t="819" r="618" b="819"/>
          <a:stretch/>
        </p:blipFill>
        <p:spPr bwMode="auto">
          <a:xfrm>
            <a:off x="7639050" y="1341438"/>
            <a:ext cx="1047750" cy="104775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srcRect l="618" t="920" b="920"/>
          <a:stretch/>
        </p:blipFill>
        <p:spPr bwMode="auto">
          <a:xfrm>
            <a:off x="6248400" y="2006838"/>
            <a:ext cx="1047750" cy="104140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4" cstate="print"/>
          <a:srcRect b="819"/>
          <a:stretch/>
        </p:blipFill>
        <p:spPr bwMode="auto">
          <a:xfrm>
            <a:off x="7635081" y="3150822"/>
            <a:ext cx="1055687" cy="1052512"/>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5" cstate="print"/>
          <a:srcRect l="920" t="719" r="920" b="719"/>
          <a:stretch/>
        </p:blipFill>
        <p:spPr bwMode="auto">
          <a:xfrm>
            <a:off x="6279107" y="4343400"/>
            <a:ext cx="1089025" cy="1089025"/>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a:srcRect t="618" r="1482" b="2263"/>
          <a:stretch/>
        </p:blipFill>
        <p:spPr bwMode="auto">
          <a:xfrm>
            <a:off x="7635874" y="5649912"/>
            <a:ext cx="1054100" cy="1027113"/>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196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5" name="Rectangle 4"/>
          <p:cNvSpPr/>
          <p:nvPr/>
        </p:nvSpPr>
        <p:spPr>
          <a:xfrm>
            <a:off x="0" y="0"/>
            <a:ext cx="4572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75000"/>
                </a:schemeClr>
              </a:solidFill>
            </a:endParaRPr>
          </a:p>
        </p:txBody>
      </p:sp>
      <p:sp>
        <p:nvSpPr>
          <p:cNvPr id="14" name="Title 3"/>
          <p:cNvSpPr txBox="1">
            <a:spLocks/>
          </p:cNvSpPr>
          <p:nvPr/>
        </p:nvSpPr>
        <p:spPr>
          <a:xfrm>
            <a:off x="457200" y="304800"/>
            <a:ext cx="8229600" cy="10366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a:latin typeface="Cambria" pitchFamily="18" charset="0"/>
              </a:rPr>
              <a:t>TEN EVIDENCE BASED NUTRITION INTERVENTIONS FOR CHILDREN UNDER TWO AND THEIR MOTHERS:</a:t>
            </a:r>
            <a:br>
              <a:rPr lang="en-IN" sz="2400" b="1">
                <a:latin typeface="Cambria" pitchFamily="18" charset="0"/>
              </a:rPr>
            </a:br>
            <a:endParaRPr lang="en-IN" sz="2400" b="1" dirty="0">
              <a:latin typeface="Cambria" pitchFamily="18" charset="0"/>
            </a:endParaRPr>
          </a:p>
        </p:txBody>
      </p:sp>
      <p:sp>
        <p:nvSpPr>
          <p:cNvPr id="15" name="Content Placeholder 1"/>
          <p:cNvSpPr txBox="1">
            <a:spLocks/>
          </p:cNvSpPr>
          <p:nvPr/>
        </p:nvSpPr>
        <p:spPr>
          <a:xfrm>
            <a:off x="609600" y="1447801"/>
            <a:ext cx="6934200" cy="52736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728" indent="0">
              <a:buNone/>
            </a:pPr>
            <a:r>
              <a:rPr lang="en-IN" sz="2000" dirty="0">
                <a:latin typeface="Cambria" pitchFamily="18" charset="0"/>
              </a:rPr>
              <a:t>6. Immunization and bi annual Vitamin A supplementation  </a:t>
            </a:r>
          </a:p>
          <a:p>
            <a:pPr marL="109728" indent="0">
              <a:buNone/>
            </a:pPr>
            <a:r>
              <a:rPr lang="en-IN" sz="2000" dirty="0">
                <a:latin typeface="Cambria" pitchFamily="18" charset="0"/>
              </a:rPr>
              <a:t>     with de worming.</a:t>
            </a:r>
          </a:p>
          <a:p>
            <a:pPr marL="109728" indent="0">
              <a:buNone/>
            </a:pPr>
            <a:endParaRPr lang="en-IN" sz="2000" dirty="0">
              <a:latin typeface="Cambria" pitchFamily="18" charset="0"/>
            </a:endParaRPr>
          </a:p>
          <a:p>
            <a:pPr marL="109728" indent="0">
              <a:buNone/>
            </a:pPr>
            <a:r>
              <a:rPr lang="en-IN" sz="2000" dirty="0">
                <a:latin typeface="Cambria" pitchFamily="18" charset="0"/>
              </a:rPr>
              <a:t>7. Appropriate feeding for children  during and after illness</a:t>
            </a:r>
          </a:p>
          <a:p>
            <a:pPr marL="566928" indent="-457200">
              <a:buFont typeface="+mj-lt"/>
              <a:buAutoNum type="arabicPeriod"/>
            </a:pPr>
            <a:endParaRPr lang="en-IN" sz="2000" dirty="0">
              <a:latin typeface="Cambria" pitchFamily="18" charset="0"/>
            </a:endParaRPr>
          </a:p>
          <a:p>
            <a:pPr marL="109728" indent="0">
              <a:buNone/>
            </a:pPr>
            <a:r>
              <a:rPr lang="en-IN" sz="2000" dirty="0">
                <a:latin typeface="Cambria" pitchFamily="18" charset="0"/>
              </a:rPr>
              <a:t>8. Therapeutic feeding for children with Severe Acute  </a:t>
            </a:r>
          </a:p>
          <a:p>
            <a:pPr marL="109728" indent="0">
              <a:buNone/>
            </a:pPr>
            <a:r>
              <a:rPr lang="en-IN" sz="2000" dirty="0">
                <a:latin typeface="Cambria" pitchFamily="18" charset="0"/>
              </a:rPr>
              <a:t>     Malnutrition</a:t>
            </a:r>
          </a:p>
          <a:p>
            <a:pPr marL="566928" indent="-457200">
              <a:buFont typeface="+mj-lt"/>
              <a:buAutoNum type="arabicPeriod"/>
            </a:pPr>
            <a:endParaRPr lang="en-IN" sz="2000" dirty="0">
              <a:latin typeface="Cambria" pitchFamily="18" charset="0"/>
            </a:endParaRPr>
          </a:p>
          <a:p>
            <a:pPr marL="109728" indent="0">
              <a:buNone/>
            </a:pPr>
            <a:r>
              <a:rPr lang="en-IN" sz="2000" dirty="0">
                <a:latin typeface="Cambria" pitchFamily="18" charset="0"/>
              </a:rPr>
              <a:t>9. Adequate nutrition and support  for adolescent girls to prevent </a:t>
            </a:r>
            <a:r>
              <a:rPr lang="en-IN" sz="2000" dirty="0" err="1">
                <a:latin typeface="Cambria" pitchFamily="18" charset="0"/>
              </a:rPr>
              <a:t>anemia</a:t>
            </a:r>
            <a:endParaRPr lang="en-IN" sz="2000" dirty="0">
              <a:latin typeface="Cambria" pitchFamily="18" charset="0"/>
            </a:endParaRPr>
          </a:p>
          <a:p>
            <a:pPr marL="566928" indent="-457200">
              <a:buFont typeface="+mj-lt"/>
              <a:buAutoNum type="arabicPeriod"/>
            </a:pPr>
            <a:endParaRPr lang="en-IN" sz="2000" dirty="0">
              <a:latin typeface="Cambria" pitchFamily="18" charset="0"/>
            </a:endParaRPr>
          </a:p>
          <a:p>
            <a:pPr marL="109728" indent="0">
              <a:buNone/>
            </a:pPr>
            <a:r>
              <a:rPr lang="en-IN" sz="2000" dirty="0">
                <a:latin typeface="Cambria" pitchFamily="18" charset="0"/>
              </a:rPr>
              <a:t>10. Adequate nutrition for women</a:t>
            </a:r>
          </a:p>
          <a:p>
            <a:pPr marL="566928" indent="-457200">
              <a:buFont typeface="+mj-lt"/>
              <a:buAutoNum type="arabicPeriod"/>
            </a:pPr>
            <a:endParaRPr lang="en-IN" sz="2000" dirty="0">
              <a:latin typeface="Cambria" pitchFamily="18" charset="0"/>
            </a:endParaRPr>
          </a:p>
          <a:p>
            <a:pPr marL="566928" indent="-457200">
              <a:buFont typeface="+mj-lt"/>
              <a:buAutoNum type="arabicPeriod"/>
            </a:pPr>
            <a:endParaRPr lang="en-IN" sz="2000" dirty="0">
              <a:latin typeface="Cambria" pitchFamily="18" charset="0"/>
            </a:endParaRPr>
          </a:p>
        </p:txBody>
      </p:sp>
      <p:pic>
        <p:nvPicPr>
          <p:cNvPr id="6" name="Picture 2"/>
          <p:cNvPicPr>
            <a:picLocks noChangeAspect="1" noChangeArrowheads="1"/>
          </p:cNvPicPr>
          <p:nvPr/>
        </p:nvPicPr>
        <p:blipFill rotWithShape="1">
          <a:blip r:embed="rId2"/>
          <a:srcRect l="1219" r="1219"/>
          <a:stretch/>
        </p:blipFill>
        <p:spPr bwMode="auto">
          <a:xfrm>
            <a:off x="7802563" y="1084263"/>
            <a:ext cx="1047750" cy="106045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srcRect l="1318" r="1499" b="1699"/>
          <a:stretch/>
        </p:blipFill>
        <p:spPr bwMode="auto">
          <a:xfrm>
            <a:off x="7273926" y="2354442"/>
            <a:ext cx="1052512" cy="1046162"/>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a:srcRect t="1019"/>
          <a:stretch/>
        </p:blipFill>
        <p:spPr bwMode="auto">
          <a:xfrm>
            <a:off x="7841125" y="3562350"/>
            <a:ext cx="1055687" cy="1074737"/>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r="920" b="2361"/>
          <a:stretch>
            <a:fillRect/>
          </a:stretch>
        </p:blipFill>
        <p:spPr bwMode="auto">
          <a:xfrm>
            <a:off x="7294231" y="4743450"/>
            <a:ext cx="1093788"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6"/>
          <a:srcRect b="819"/>
          <a:stretch/>
        </p:blipFill>
        <p:spPr bwMode="auto">
          <a:xfrm>
            <a:off x="6127418" y="5441949"/>
            <a:ext cx="1090613" cy="1096963"/>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29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hangingPunct="0"/>
            <a:r>
              <a:rPr lang="en-US" sz="3200" b="1" dirty="0">
                <a:latin typeface="Cambria" pitchFamily="18" charset="0"/>
              </a:rPr>
              <a:t>Good Nutrition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6" name="Rectangle 5"/>
          <p:cNvSpPr/>
          <p:nvPr/>
        </p:nvSpPr>
        <p:spPr>
          <a:xfrm>
            <a:off x="0" y="0"/>
            <a:ext cx="381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75000"/>
                </a:schemeClr>
              </a:solidFill>
            </a:endParaRPr>
          </a:p>
        </p:txBody>
      </p:sp>
      <p:sp>
        <p:nvSpPr>
          <p:cNvPr id="7" name="Rectangle 7"/>
          <p:cNvSpPr>
            <a:spLocks noChangeArrowheads="1"/>
          </p:cNvSpPr>
          <p:nvPr/>
        </p:nvSpPr>
        <p:spPr bwMode="auto">
          <a:xfrm>
            <a:off x="762000" y="1292225"/>
            <a:ext cx="7620000" cy="2441575"/>
          </a:xfrm>
          <a:prstGeom prst="rect">
            <a:avLst/>
          </a:prstGeom>
          <a:noFill/>
          <a:ln w="9525">
            <a:noFill/>
            <a:miter lim="800000"/>
            <a:headEnd/>
            <a:tailEnd/>
          </a:ln>
          <a:effectLst/>
        </p:spPr>
        <p:txBody>
          <a:bodyPr>
            <a:spAutoFit/>
          </a:bodyPr>
          <a:lstStyle/>
          <a:p>
            <a:pPr lvl="1">
              <a:spcBef>
                <a:spcPct val="50000"/>
              </a:spcBef>
            </a:pPr>
            <a:r>
              <a:rPr lang="en-US" sz="2800" dirty="0">
                <a:solidFill>
                  <a:srgbClr val="000099"/>
                </a:solidFill>
              </a:rPr>
              <a:t>A child’s survival, growth and development depends upon the quality of care as well as child’s health and nutritional status</a:t>
            </a:r>
          </a:p>
          <a:p>
            <a:pPr lvl="1">
              <a:spcBef>
                <a:spcPct val="50000"/>
              </a:spcBef>
            </a:pPr>
            <a:r>
              <a:rPr lang="en-US" sz="2800" dirty="0">
                <a:solidFill>
                  <a:srgbClr val="000099"/>
                </a:solidFill>
              </a:rPr>
              <a:t>Three conditions are essential for good nutrition</a:t>
            </a:r>
          </a:p>
        </p:txBody>
      </p:sp>
      <p:sp>
        <p:nvSpPr>
          <p:cNvPr id="8" name="Oval 2"/>
          <p:cNvSpPr>
            <a:spLocks noChangeArrowheads="1"/>
          </p:cNvSpPr>
          <p:nvPr/>
        </p:nvSpPr>
        <p:spPr bwMode="auto">
          <a:xfrm>
            <a:off x="1219200" y="3810000"/>
            <a:ext cx="2133600" cy="2514600"/>
          </a:xfrm>
          <a:prstGeom prst="ellipse">
            <a:avLst/>
          </a:prstGeom>
          <a:solidFill>
            <a:srgbClr val="3333CC"/>
          </a:solidFill>
          <a:ln w="12700">
            <a:solidFill>
              <a:schemeClr val="tx1"/>
            </a:solidFill>
            <a:round/>
            <a:headEnd type="none" w="sm" len="sm"/>
            <a:tailEnd type="none" w="sm" len="sm"/>
          </a:ln>
          <a:effectLst/>
        </p:spPr>
        <p:txBody>
          <a:bodyPr wrap="none" anchor="ctr"/>
          <a:lstStyle/>
          <a:p>
            <a:pPr algn="ctr" eaLnBrk="0" hangingPunct="0"/>
            <a:r>
              <a:rPr lang="en-US" sz="2400">
                <a:solidFill>
                  <a:schemeClr val="bg1"/>
                </a:solidFill>
                <a:latin typeface="Times New Roman" pitchFamily="18" charset="0"/>
              </a:rPr>
              <a:t>Adequate </a:t>
            </a:r>
          </a:p>
          <a:p>
            <a:pPr algn="ctr" eaLnBrk="0" hangingPunct="0"/>
            <a:r>
              <a:rPr lang="en-US" sz="2400">
                <a:solidFill>
                  <a:schemeClr val="bg1"/>
                </a:solidFill>
                <a:latin typeface="Times New Roman" pitchFamily="18" charset="0"/>
              </a:rPr>
              <a:t>Food</a:t>
            </a:r>
          </a:p>
        </p:txBody>
      </p:sp>
      <p:sp>
        <p:nvSpPr>
          <p:cNvPr id="9" name="Oval 3"/>
          <p:cNvSpPr>
            <a:spLocks noChangeArrowheads="1"/>
          </p:cNvSpPr>
          <p:nvPr/>
        </p:nvSpPr>
        <p:spPr bwMode="auto">
          <a:xfrm>
            <a:off x="3733800" y="3886200"/>
            <a:ext cx="1905000" cy="2438400"/>
          </a:xfrm>
          <a:prstGeom prst="ellipse">
            <a:avLst/>
          </a:prstGeom>
          <a:solidFill>
            <a:srgbClr val="3333CC"/>
          </a:solidFill>
          <a:ln w="12700">
            <a:solidFill>
              <a:schemeClr val="tx1"/>
            </a:solidFill>
            <a:round/>
            <a:headEnd type="none" w="sm" len="sm"/>
            <a:tailEnd type="none" w="sm" len="sm"/>
          </a:ln>
          <a:effectLst/>
        </p:spPr>
        <p:txBody>
          <a:bodyPr wrap="none" anchor="ctr"/>
          <a:lstStyle/>
          <a:p>
            <a:pPr algn="ctr" eaLnBrk="0" hangingPunct="0"/>
            <a:r>
              <a:rPr lang="en-US" sz="2400">
                <a:solidFill>
                  <a:schemeClr val="bg1"/>
                </a:solidFill>
                <a:latin typeface="Times New Roman" pitchFamily="18" charset="0"/>
              </a:rPr>
              <a:t>Adequate</a:t>
            </a:r>
          </a:p>
          <a:p>
            <a:pPr algn="ctr" eaLnBrk="0" hangingPunct="0"/>
            <a:r>
              <a:rPr lang="en-US" sz="2400">
                <a:solidFill>
                  <a:schemeClr val="bg1"/>
                </a:solidFill>
                <a:latin typeface="Times New Roman" pitchFamily="18" charset="0"/>
              </a:rPr>
              <a:t>Care</a:t>
            </a:r>
          </a:p>
        </p:txBody>
      </p:sp>
      <p:sp>
        <p:nvSpPr>
          <p:cNvPr id="10" name="Oval 4"/>
          <p:cNvSpPr>
            <a:spLocks noChangeArrowheads="1"/>
          </p:cNvSpPr>
          <p:nvPr/>
        </p:nvSpPr>
        <p:spPr bwMode="auto">
          <a:xfrm>
            <a:off x="6172200" y="3886200"/>
            <a:ext cx="2133600" cy="2438400"/>
          </a:xfrm>
          <a:prstGeom prst="ellipse">
            <a:avLst/>
          </a:prstGeom>
          <a:solidFill>
            <a:srgbClr val="3333CC"/>
          </a:solidFill>
          <a:ln w="12700">
            <a:solidFill>
              <a:schemeClr val="tx1"/>
            </a:solidFill>
            <a:round/>
            <a:headEnd type="none" w="sm" len="sm"/>
            <a:tailEnd type="none" w="sm" len="sm"/>
          </a:ln>
          <a:effectLst/>
        </p:spPr>
        <p:txBody>
          <a:bodyPr wrap="none" anchor="ctr"/>
          <a:lstStyle/>
          <a:p>
            <a:pPr algn="ctr" eaLnBrk="0" hangingPunct="0"/>
            <a:r>
              <a:rPr lang="en-US" sz="2400">
                <a:solidFill>
                  <a:schemeClr val="bg1"/>
                </a:solidFill>
                <a:latin typeface="Times New Roman" pitchFamily="18" charset="0"/>
              </a:rPr>
              <a:t>Protection from</a:t>
            </a:r>
          </a:p>
          <a:p>
            <a:pPr algn="ctr" eaLnBrk="0" hangingPunct="0"/>
            <a:r>
              <a:rPr lang="en-US" sz="2400">
                <a:solidFill>
                  <a:schemeClr val="bg1"/>
                </a:solidFill>
                <a:latin typeface="Times New Roman" pitchFamily="18" charset="0"/>
              </a:rPr>
              <a:t>frequent illness</a:t>
            </a:r>
            <a:endParaRPr lang="en-US" sz="2400">
              <a:latin typeface="Times New Roman" pitchFamily="18" charset="0"/>
            </a:endParaRPr>
          </a:p>
        </p:txBody>
      </p:sp>
    </p:spTree>
    <p:extLst>
      <p:ext uri="{BB962C8B-B14F-4D97-AF65-F5344CB8AC3E}">
        <p14:creationId xmlns:p14="http://schemas.microsoft.com/office/powerpoint/2010/main" val="392922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lt">
                                    <p:tmAbs val="75"/>
                                  </p:iterate>
                                  <p:childTnLst>
                                    <p:set>
                                      <p:cBhvr>
                                        <p:cTn id="6" dur="1" fill="hold">
                                          <p:stCondLst>
                                            <p:cond delay="74"/>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iterate type="wd">
                                    <p:tmPct val="100000"/>
                                  </p:iterate>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 calcmode="lin" valueType="num">
                                      <p:cBhvr>
                                        <p:cTn id="14" dur="750" fill="hold"/>
                                        <p:tgtEl>
                                          <p:spTgt spid="9"/>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iterate type="wd">
                                    <p:tmPct val="100000"/>
                                  </p:iterate>
                                  <p:childTnLst>
                                    <p:set>
                                      <p:cBhvr>
                                        <p:cTn id="19" dur="1" fill="hold">
                                          <p:stCondLst>
                                            <p:cond delay="0"/>
                                          </p:stCondLst>
                                        </p:cTn>
                                        <p:tgtEl>
                                          <p:spTgt spid="10"/>
                                        </p:tgtEl>
                                        <p:attrNameLst>
                                          <p:attrName>style.visibility</p:attrName>
                                        </p:attrNameLst>
                                      </p:cBhvr>
                                      <p:to>
                                        <p:strVal val="visible"/>
                                      </p:to>
                                    </p:set>
                                    <p:anim calcmode="lin" valueType="num">
                                      <p:cBhvr>
                                        <p:cTn id="20" dur="750" fill="hold"/>
                                        <p:tgtEl>
                                          <p:spTgt spid="10"/>
                                        </p:tgtEl>
                                        <p:attrNameLst>
                                          <p:attrName>ppt_w</p:attrName>
                                        </p:attrNameLst>
                                      </p:cBhvr>
                                      <p:tavLst>
                                        <p:tav tm="0">
                                          <p:val>
                                            <p:fltVal val="0"/>
                                          </p:val>
                                        </p:tav>
                                        <p:tav tm="100000">
                                          <p:val>
                                            <p:strVal val="#ppt_w"/>
                                          </p:val>
                                        </p:tav>
                                      </p:tavLst>
                                    </p:anim>
                                    <p:anim calcmode="lin" valueType="num">
                                      <p:cBhvr>
                                        <p:cTn id="21" dur="750" fill="hold"/>
                                        <p:tgtEl>
                                          <p:spTgt spid="10"/>
                                        </p:tgtEl>
                                        <p:attrNameLst>
                                          <p:attrName>ppt_h</p:attrName>
                                        </p:attrNameLst>
                                      </p:cBhvr>
                                      <p:tavLst>
                                        <p:tav tm="0">
                                          <p:val>
                                            <p:fltVal val="0"/>
                                          </p:val>
                                        </p:tav>
                                        <p:tav tm="100000">
                                          <p:val>
                                            <p:strVal val="#ppt_h"/>
                                          </p:val>
                                        </p:tav>
                                      </p:tavLst>
                                    </p:anim>
                                    <p:anim calcmode="lin" valueType="num">
                                      <p:cBhvr>
                                        <p:cTn id="22" dur="750" fill="hold"/>
                                        <p:tgtEl>
                                          <p:spTgt spid="10"/>
                                        </p:tgtEl>
                                        <p:attrNameLst>
                                          <p:attrName>ppt_x</p:attrName>
                                        </p:attrNameLst>
                                      </p:cBhvr>
                                      <p:tavLst>
                                        <p:tav tm="0" fmla="#ppt_x+(cos(-2*pi*(1-$))*-#ppt_x-sin(-2*pi*(1-$))*(1-#ppt_y))*(1-$)">
                                          <p:val>
                                            <p:fltVal val="0"/>
                                          </p:val>
                                        </p:tav>
                                        <p:tav tm="100000">
                                          <p:val>
                                            <p:fltVal val="1"/>
                                          </p:val>
                                        </p:tav>
                                      </p:tavLst>
                                    </p:anim>
                                    <p:anim calcmode="lin" valueType="num">
                                      <p:cBhvr>
                                        <p:cTn id="23" dur="75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457200" y="2060575"/>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a:ln>
                  <a:noFill/>
                </a:ln>
                <a:solidFill>
                  <a:schemeClr val="tx1"/>
                </a:solidFill>
                <a:effectLst/>
                <a:uLnTx/>
                <a:uFillTx/>
                <a:latin typeface="Comic Sans MS" pitchFamily="66" charset="0"/>
                <a:ea typeface="+mj-ea"/>
                <a:cs typeface="+mj-cs"/>
              </a:rPr>
              <a:t>THANK YOU</a:t>
            </a:r>
            <a:endParaRPr kumimoji="0" lang="en-US" sz="6000" b="1"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
        <p:nvSpPr>
          <p:cNvPr id="3" name="Rectangle 2">
            <a:extLst>
              <a:ext uri="{FF2B5EF4-FFF2-40B4-BE49-F238E27FC236}">
                <a16:creationId xmlns:a16="http://schemas.microsoft.com/office/drawing/2014/main" id="{0D4E73F9-1CA6-4F12-AD49-7FCCD0601BAF}"/>
              </a:ext>
            </a:extLst>
          </p:cNvPr>
          <p:cNvSpPr/>
          <p:nvPr/>
        </p:nvSpPr>
        <p:spPr>
          <a:xfrm>
            <a:off x="0" y="0"/>
            <a:ext cx="381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BF7759D-68E2-46D6-B93B-B0EFCEE665CC}" type="slidenum">
              <a:rPr lang="en-US"/>
              <a:pPr>
                <a:defRPr/>
              </a:pPr>
              <a:t>3</a:t>
            </a:fld>
            <a:endParaRPr lang="en-US"/>
          </a:p>
        </p:txBody>
      </p:sp>
      <p:sp>
        <p:nvSpPr>
          <p:cNvPr id="3074" name="Rectangle 2"/>
          <p:cNvSpPr>
            <a:spLocks noGrp="1" noChangeArrowheads="1"/>
          </p:cNvSpPr>
          <p:nvPr>
            <p:ph type="title" idx="4294967295"/>
          </p:nvPr>
        </p:nvSpPr>
        <p:spPr>
          <a:xfrm>
            <a:off x="0" y="304800"/>
            <a:ext cx="9144000" cy="685800"/>
          </a:xfrm>
          <a:solidFill>
            <a:schemeClr val="bg1"/>
          </a:solidFill>
        </p:spPr>
        <p:txBody>
          <a:bodyPr/>
          <a:lstStyle/>
          <a:p>
            <a:pPr algn="ctr" eaLnBrk="1" hangingPunct="1"/>
            <a:r>
              <a:rPr lang="en-US" sz="3600" b="1" dirty="0">
                <a:solidFill>
                  <a:schemeClr val="tx1"/>
                </a:solidFill>
                <a:latin typeface="Cambria" pitchFamily="18" charset="0"/>
              </a:rPr>
              <a:t>BASIC DEFINITIONS</a:t>
            </a:r>
          </a:p>
        </p:txBody>
      </p:sp>
      <p:sp>
        <p:nvSpPr>
          <p:cNvPr id="3075" name="Rectangle 3"/>
          <p:cNvSpPr>
            <a:spLocks noGrp="1" noChangeArrowheads="1"/>
          </p:cNvSpPr>
          <p:nvPr>
            <p:ph type="body" idx="4294967295"/>
          </p:nvPr>
        </p:nvSpPr>
        <p:spPr>
          <a:xfrm>
            <a:off x="457200" y="1932780"/>
            <a:ext cx="5562600" cy="4170363"/>
          </a:xfrm>
        </p:spPr>
        <p:txBody>
          <a:bodyPr/>
          <a:lstStyle/>
          <a:p>
            <a:pPr marL="0" indent="0" eaLnBrk="1" hangingPunct="1">
              <a:buFontTx/>
              <a:buNone/>
            </a:pPr>
            <a:r>
              <a:rPr lang="en-US" sz="2400" b="1" dirty="0">
                <a:solidFill>
                  <a:srgbClr val="009900"/>
                </a:solidFill>
                <a:latin typeface="Cambria" pitchFamily="18" charset="0"/>
              </a:rPr>
              <a:t>Food</a:t>
            </a:r>
            <a:r>
              <a:rPr lang="en-US" sz="2400" b="1" dirty="0">
                <a:solidFill>
                  <a:srgbClr val="006600"/>
                </a:solidFill>
                <a:latin typeface="Cambria" pitchFamily="18" charset="0"/>
              </a:rPr>
              <a:t> </a:t>
            </a:r>
            <a:r>
              <a:rPr lang="en-US" sz="2400" b="1" dirty="0">
                <a:latin typeface="Cambria" pitchFamily="18" charset="0"/>
              </a:rPr>
              <a:t>– An edible substance which contains one or more nutrients. </a:t>
            </a:r>
          </a:p>
          <a:p>
            <a:pPr marL="0" indent="0" eaLnBrk="1" hangingPunct="1">
              <a:buFontTx/>
              <a:buNone/>
            </a:pPr>
            <a:endParaRPr lang="en-US" sz="2400" b="1" dirty="0">
              <a:latin typeface="Cambria" pitchFamily="18" charset="0"/>
            </a:endParaRPr>
          </a:p>
          <a:p>
            <a:pPr marL="0" indent="0" eaLnBrk="1" hangingPunct="1">
              <a:buFontTx/>
              <a:buNone/>
            </a:pPr>
            <a:r>
              <a:rPr lang="en-US" sz="2400" b="1" dirty="0">
                <a:solidFill>
                  <a:srgbClr val="009900"/>
                </a:solidFill>
                <a:latin typeface="Cambria" pitchFamily="18" charset="0"/>
              </a:rPr>
              <a:t>Nutrition</a:t>
            </a:r>
            <a:r>
              <a:rPr lang="en-US" sz="2400" b="1" dirty="0">
                <a:solidFill>
                  <a:srgbClr val="006600"/>
                </a:solidFill>
                <a:latin typeface="Cambria" pitchFamily="18" charset="0"/>
              </a:rPr>
              <a:t> </a:t>
            </a:r>
            <a:r>
              <a:rPr lang="en-US" sz="2400" b="1" dirty="0">
                <a:latin typeface="Cambria" pitchFamily="18" charset="0"/>
              </a:rPr>
              <a:t>– Process of ingestion, digestion, absorption and utilization of food.</a:t>
            </a:r>
          </a:p>
        </p:txBody>
      </p:sp>
      <p:pic>
        <p:nvPicPr>
          <p:cNvPr id="3076" name="Picture 4" descr="29-0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15000" y="1711325"/>
            <a:ext cx="3124200" cy="4613275"/>
          </a:xfrm>
          <a:prstGeom prst="rect">
            <a:avLst/>
          </a:prstGeom>
          <a:noFill/>
          <a:ln w="9525">
            <a:noFill/>
            <a:miter lim="800000"/>
            <a:headEnd/>
            <a:tailEnd/>
          </a:ln>
        </p:spPr>
      </p:pic>
      <p:sp>
        <p:nvSpPr>
          <p:cNvPr id="8" name="Rectangle 7">
            <a:extLst>
              <a:ext uri="{FF2B5EF4-FFF2-40B4-BE49-F238E27FC236}">
                <a16:creationId xmlns:a16="http://schemas.microsoft.com/office/drawing/2014/main" id="{76820FE2-6CFD-4C06-8496-F892B3753418}"/>
              </a:ext>
            </a:extLst>
          </p:cNvPr>
          <p:cNvSpPr/>
          <p:nvPr/>
        </p:nvSpPr>
        <p:spPr>
          <a:xfrm>
            <a:off x="0" y="0"/>
            <a:ext cx="381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3D1A827-41AB-4C61-B04E-384FBF351CBB}" type="slidenum">
              <a:rPr lang="en-US"/>
              <a:pPr>
                <a:defRPr/>
              </a:pPr>
              <a:t>4</a:t>
            </a:fld>
            <a:endParaRPr lang="en-US"/>
          </a:p>
        </p:txBody>
      </p:sp>
      <p:sp>
        <p:nvSpPr>
          <p:cNvPr id="4098" name="Rectangle 2"/>
          <p:cNvSpPr>
            <a:spLocks noGrp="1" noChangeArrowheads="1"/>
          </p:cNvSpPr>
          <p:nvPr>
            <p:ph type="title" idx="4294967295"/>
          </p:nvPr>
        </p:nvSpPr>
        <p:spPr>
          <a:xfrm>
            <a:off x="0" y="228600"/>
            <a:ext cx="9144000" cy="762000"/>
          </a:xfrm>
          <a:solidFill>
            <a:schemeClr val="bg1"/>
          </a:solidFill>
        </p:spPr>
        <p:txBody>
          <a:bodyPr/>
          <a:lstStyle/>
          <a:p>
            <a:pPr algn="ctr" eaLnBrk="1" hangingPunct="1"/>
            <a:r>
              <a:rPr lang="en-US" sz="3600" b="1" dirty="0">
                <a:solidFill>
                  <a:schemeClr val="tx1"/>
                </a:solidFill>
                <a:latin typeface="Cambria" pitchFamily="18" charset="0"/>
              </a:rPr>
              <a:t>BASIC DEFINITIONS</a:t>
            </a:r>
          </a:p>
        </p:txBody>
      </p:sp>
      <p:sp>
        <p:nvSpPr>
          <p:cNvPr id="4099" name="Rectangle 3"/>
          <p:cNvSpPr>
            <a:spLocks noGrp="1" noChangeArrowheads="1"/>
          </p:cNvSpPr>
          <p:nvPr>
            <p:ph type="body" idx="4294967295"/>
          </p:nvPr>
        </p:nvSpPr>
        <p:spPr>
          <a:xfrm>
            <a:off x="0" y="1344613"/>
            <a:ext cx="5181600" cy="5181600"/>
          </a:xfrm>
        </p:spPr>
        <p:txBody>
          <a:bodyPr>
            <a:normAutofit lnSpcReduction="10000"/>
          </a:bodyPr>
          <a:lstStyle/>
          <a:p>
            <a:pPr marL="0" indent="0" eaLnBrk="1" hangingPunct="1">
              <a:buFontTx/>
              <a:buNone/>
            </a:pPr>
            <a:r>
              <a:rPr lang="en-US" sz="2400" b="1" dirty="0">
                <a:solidFill>
                  <a:srgbClr val="009900"/>
                </a:solidFill>
                <a:latin typeface="Cambria" pitchFamily="18" charset="0"/>
              </a:rPr>
              <a:t>Macro-nutrients </a:t>
            </a:r>
            <a:r>
              <a:rPr lang="en-US" sz="2400" b="1" dirty="0">
                <a:latin typeface="Cambria" pitchFamily="18" charset="0"/>
              </a:rPr>
              <a:t>– Nutrients required in large quantity. These nutrients are required for providing energy.</a:t>
            </a:r>
          </a:p>
          <a:p>
            <a:pPr marL="0" indent="0" eaLnBrk="1" hangingPunct="1">
              <a:buFontTx/>
              <a:buNone/>
            </a:pPr>
            <a:endParaRPr lang="en-US" sz="2400" b="1" dirty="0">
              <a:latin typeface="Cambria" pitchFamily="18" charset="0"/>
            </a:endParaRPr>
          </a:p>
          <a:p>
            <a:pPr marL="0" indent="0" eaLnBrk="1" hangingPunct="1">
              <a:buFont typeface="Arial" charset="0"/>
              <a:buNone/>
            </a:pPr>
            <a:r>
              <a:rPr lang="en-US" sz="2400" b="1" dirty="0">
                <a:solidFill>
                  <a:srgbClr val="009900"/>
                </a:solidFill>
                <a:latin typeface="Cambria" pitchFamily="18" charset="0"/>
              </a:rPr>
              <a:t>Micro-nutrients</a:t>
            </a:r>
            <a:r>
              <a:rPr lang="en-US" sz="2400" b="1" dirty="0">
                <a:latin typeface="Cambria" pitchFamily="18" charset="0"/>
              </a:rPr>
              <a:t> – Nutrients required in small quantity.  These nutrients perform a number of vital functions in the body*.</a:t>
            </a:r>
          </a:p>
          <a:p>
            <a:pPr marL="0" indent="0" eaLnBrk="1" hangingPunct="1">
              <a:buFont typeface="Arial" charset="0"/>
              <a:buNone/>
            </a:pPr>
            <a:endParaRPr lang="en-US" sz="2400" b="1" dirty="0">
              <a:latin typeface="Cambria" pitchFamily="18" charset="0"/>
            </a:endParaRPr>
          </a:p>
          <a:p>
            <a:pPr marL="0" indent="0">
              <a:buNone/>
            </a:pPr>
            <a:r>
              <a:rPr lang="en-US" sz="2400" b="1" dirty="0">
                <a:solidFill>
                  <a:srgbClr val="009900"/>
                </a:solidFill>
                <a:latin typeface="Cambria" pitchFamily="18" charset="0"/>
              </a:rPr>
              <a:t>Essential Nutrients</a:t>
            </a:r>
            <a:r>
              <a:rPr lang="en-US" sz="2400" b="1" dirty="0">
                <a:latin typeface="Cambria" pitchFamily="18" charset="0"/>
              </a:rPr>
              <a:t> – Nutrients  (some amino acids, fatty acids, vitamins, minerals) that cannot be synthesized by the body need to be provided from external sources </a:t>
            </a:r>
          </a:p>
          <a:p>
            <a:pPr marL="0" indent="0" eaLnBrk="1" hangingPunct="1">
              <a:buFont typeface="Arial" charset="0"/>
              <a:buNone/>
            </a:pPr>
            <a:endParaRPr lang="en-US" sz="2400" b="1" dirty="0">
              <a:latin typeface="Cambria" pitchFamily="18" charset="0"/>
            </a:endParaRPr>
          </a:p>
          <a:p>
            <a:pPr marL="0" indent="0" eaLnBrk="1" hangingPunct="1">
              <a:buFontTx/>
              <a:buNone/>
            </a:pPr>
            <a:endParaRPr lang="en-US" sz="2400" b="1" dirty="0">
              <a:latin typeface="Cambria" pitchFamily="18" charset="0"/>
            </a:endParaRPr>
          </a:p>
        </p:txBody>
      </p:sp>
      <p:pic>
        <p:nvPicPr>
          <p:cNvPr id="4100" name="Picture 4" descr="29-0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15000" y="1330325"/>
            <a:ext cx="3124200" cy="4613275"/>
          </a:xfrm>
          <a:prstGeom prst="rect">
            <a:avLst/>
          </a:prstGeom>
          <a:noFill/>
          <a:ln w="9525">
            <a:noFill/>
            <a:miter lim="800000"/>
            <a:headEnd/>
            <a:tailEnd/>
          </a:ln>
        </p:spPr>
      </p:pic>
      <p:sp>
        <p:nvSpPr>
          <p:cNvPr id="7" name="Rectangle 6"/>
          <p:cNvSpPr/>
          <p:nvPr/>
        </p:nvSpPr>
        <p:spPr>
          <a:xfrm>
            <a:off x="0" y="0"/>
            <a:ext cx="4572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200400" y="2883089"/>
            <a:ext cx="2667000" cy="198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5867400" y="1072227"/>
            <a:ext cx="2362200" cy="15240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a:solidFill>
                <a:schemeClr val="tx1"/>
              </a:solidFill>
            </a:endParaRPr>
          </a:p>
        </p:txBody>
      </p:sp>
      <p:sp>
        <p:nvSpPr>
          <p:cNvPr id="19" name="Rectangle 18"/>
          <p:cNvSpPr/>
          <p:nvPr/>
        </p:nvSpPr>
        <p:spPr>
          <a:xfrm>
            <a:off x="304800" y="1137313"/>
            <a:ext cx="2743200" cy="1752600"/>
          </a:xfrm>
          <a:prstGeom prst="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a:p>
        </p:txBody>
      </p:sp>
      <p:pic>
        <p:nvPicPr>
          <p:cNvPr id="6149" name="Picture 12" descr="http://t2.gstatic.com/images?q=tbn:ANd9GcTRxaMd3hvN5-Y2vB8-yclUA6ul0r-q2oWJO6uRa-yPOlf6sBQEIEiryR2_">
            <a:hlinkClick r:id="rId2"/>
          </p:cNvPr>
          <p:cNvPicPr>
            <a:picLocks noChangeAspect="1" noChangeArrowheads="1"/>
          </p:cNvPicPr>
          <p:nvPr/>
        </p:nvPicPr>
        <p:blipFill>
          <a:blip r:embed="rId3" cstate="print">
            <a:clrChange>
              <a:clrFrom>
                <a:srgbClr val="FFFFE8"/>
              </a:clrFrom>
              <a:clrTo>
                <a:srgbClr val="FFFFE8">
                  <a:alpha val="0"/>
                </a:srgbClr>
              </a:clrTo>
            </a:clrChange>
          </a:blip>
          <a:srcRect/>
          <a:stretch>
            <a:fillRect/>
          </a:stretch>
        </p:blipFill>
        <p:spPr bwMode="auto">
          <a:xfrm>
            <a:off x="3216130" y="5069115"/>
            <a:ext cx="1249531" cy="877258"/>
          </a:xfrm>
          <a:prstGeom prst="rect">
            <a:avLst/>
          </a:prstGeom>
          <a:noFill/>
          <a:ln w="9525">
            <a:noFill/>
            <a:miter lim="800000"/>
            <a:headEnd/>
            <a:tailEnd/>
          </a:ln>
        </p:spPr>
      </p:pic>
      <p:grpSp>
        <p:nvGrpSpPr>
          <p:cNvPr id="2" name="AutoShape 5"/>
          <p:cNvGrpSpPr>
            <a:grpSpLocks/>
          </p:cNvGrpSpPr>
          <p:nvPr/>
        </p:nvGrpSpPr>
        <p:grpSpPr bwMode="auto">
          <a:xfrm>
            <a:off x="3105813" y="1235738"/>
            <a:ext cx="2697163" cy="1555750"/>
            <a:chOff x="2004" y="852"/>
            <a:chExt cx="1602" cy="980"/>
          </a:xfrm>
        </p:grpSpPr>
        <p:pic>
          <p:nvPicPr>
            <p:cNvPr id="6165" name="AutoShape 5"/>
            <p:cNvPicPr>
              <a:picLocks noChangeArrowheads="1"/>
            </p:cNvPicPr>
            <p:nvPr/>
          </p:nvPicPr>
          <p:blipFill>
            <a:blip r:embed="rId4" cstate="print"/>
            <a:srcRect/>
            <a:stretch>
              <a:fillRect/>
            </a:stretch>
          </p:blipFill>
          <p:spPr bwMode="auto">
            <a:xfrm>
              <a:off x="2004" y="852"/>
              <a:ext cx="1602" cy="980"/>
            </a:xfrm>
            <a:prstGeom prst="rect">
              <a:avLst/>
            </a:prstGeom>
            <a:noFill/>
            <a:ln w="9525">
              <a:noFill/>
              <a:miter lim="800000"/>
              <a:headEnd/>
              <a:tailEnd/>
            </a:ln>
          </p:spPr>
        </p:pic>
        <p:sp>
          <p:nvSpPr>
            <p:cNvPr id="6166" name="Text Box 5"/>
            <p:cNvSpPr txBox="1">
              <a:spLocks noChangeArrowheads="1"/>
            </p:cNvSpPr>
            <p:nvPr/>
          </p:nvSpPr>
          <p:spPr bwMode="auto">
            <a:xfrm rot="10800000">
              <a:off x="2115" y="1048"/>
              <a:ext cx="1386" cy="181"/>
            </a:xfrm>
            <a:prstGeom prst="rect">
              <a:avLst/>
            </a:prstGeom>
            <a:noFill/>
            <a:ln w="9525">
              <a:noFill/>
              <a:miter lim="800000"/>
              <a:headEnd/>
              <a:tailEnd/>
            </a:ln>
          </p:spPr>
          <p:txBody>
            <a:bodyPr rot="10800000" wrap="none" anchor="ctr"/>
            <a:lstStyle/>
            <a:p>
              <a:endParaRPr lang="en-US">
                <a:latin typeface="Calibri" pitchFamily="34" charset="0"/>
              </a:endParaRPr>
            </a:p>
          </p:txBody>
        </p:sp>
      </p:grpSp>
      <p:sp>
        <p:nvSpPr>
          <p:cNvPr id="6151" name="Rectangle 6"/>
          <p:cNvSpPr>
            <a:spLocks noChangeArrowheads="1"/>
          </p:cNvSpPr>
          <p:nvPr/>
        </p:nvSpPr>
        <p:spPr bwMode="auto">
          <a:xfrm>
            <a:off x="635000" y="1143000"/>
            <a:ext cx="1955800" cy="461962"/>
          </a:xfrm>
          <a:prstGeom prst="rect">
            <a:avLst/>
          </a:prstGeom>
          <a:noFill/>
          <a:ln w="9525">
            <a:noFill/>
            <a:miter lim="800000"/>
            <a:headEnd/>
            <a:tailEnd/>
          </a:ln>
        </p:spPr>
        <p:txBody>
          <a:bodyPr wrap="none">
            <a:spAutoFit/>
          </a:bodyPr>
          <a:lstStyle/>
          <a:p>
            <a:r>
              <a:rPr lang="en-US" sz="2400" b="1" dirty="0">
                <a:solidFill>
                  <a:srgbClr val="00B050"/>
                </a:solidFill>
                <a:latin typeface="Bodoni MT" pitchFamily="18" charset="0"/>
              </a:rPr>
              <a:t>Energy giving</a:t>
            </a:r>
          </a:p>
        </p:txBody>
      </p:sp>
      <p:sp>
        <p:nvSpPr>
          <p:cNvPr id="6152" name="Rectangle 7"/>
          <p:cNvSpPr>
            <a:spLocks noChangeArrowheads="1"/>
          </p:cNvSpPr>
          <p:nvPr/>
        </p:nvSpPr>
        <p:spPr bwMode="auto">
          <a:xfrm>
            <a:off x="3817961" y="2947893"/>
            <a:ext cx="1295400" cy="830262"/>
          </a:xfrm>
          <a:prstGeom prst="rect">
            <a:avLst/>
          </a:prstGeom>
          <a:noFill/>
          <a:ln w="9525">
            <a:noFill/>
            <a:miter lim="800000"/>
            <a:headEnd/>
            <a:tailEnd/>
          </a:ln>
        </p:spPr>
        <p:txBody>
          <a:bodyPr>
            <a:spAutoFit/>
          </a:bodyPr>
          <a:lstStyle/>
          <a:p>
            <a:pPr algn="ctr"/>
            <a:r>
              <a:rPr lang="en-US" sz="2400" b="1" dirty="0">
                <a:solidFill>
                  <a:srgbClr val="009900"/>
                </a:solidFill>
                <a:latin typeface="Bodoni MT" pitchFamily="18" charset="0"/>
              </a:rPr>
              <a:t>Body Building</a:t>
            </a:r>
          </a:p>
        </p:txBody>
      </p:sp>
      <p:sp>
        <p:nvSpPr>
          <p:cNvPr id="6153" name="Rectangle 8"/>
          <p:cNvSpPr>
            <a:spLocks noChangeArrowheads="1"/>
          </p:cNvSpPr>
          <p:nvPr/>
        </p:nvSpPr>
        <p:spPr bwMode="auto">
          <a:xfrm>
            <a:off x="5910618" y="1146199"/>
            <a:ext cx="2257425" cy="461962"/>
          </a:xfrm>
          <a:prstGeom prst="rect">
            <a:avLst/>
          </a:prstGeom>
          <a:noFill/>
          <a:ln w="9525">
            <a:noFill/>
            <a:miter lim="800000"/>
            <a:headEnd/>
            <a:tailEnd/>
          </a:ln>
        </p:spPr>
        <p:txBody>
          <a:bodyPr wrap="none">
            <a:spAutoFit/>
          </a:bodyPr>
          <a:lstStyle/>
          <a:p>
            <a:r>
              <a:rPr lang="en-US" sz="2400" b="1" dirty="0">
                <a:solidFill>
                  <a:srgbClr val="00B050"/>
                </a:solidFill>
                <a:latin typeface="Bodoni MT" pitchFamily="18" charset="0"/>
              </a:rPr>
              <a:t>Protective Foods</a:t>
            </a:r>
          </a:p>
        </p:txBody>
      </p:sp>
      <p:sp>
        <p:nvSpPr>
          <p:cNvPr id="6154" name="Rectangle 9"/>
          <p:cNvSpPr>
            <a:spLocks noChangeArrowheads="1"/>
          </p:cNvSpPr>
          <p:nvPr/>
        </p:nvSpPr>
        <p:spPr bwMode="auto">
          <a:xfrm>
            <a:off x="114828" y="1738172"/>
            <a:ext cx="3128963" cy="1200150"/>
          </a:xfrm>
          <a:prstGeom prst="rect">
            <a:avLst/>
          </a:prstGeom>
          <a:noFill/>
          <a:ln w="9525">
            <a:noFill/>
            <a:miter lim="800000"/>
            <a:headEnd/>
            <a:tailEnd/>
          </a:ln>
        </p:spPr>
        <p:txBody>
          <a:bodyPr>
            <a:spAutoFit/>
          </a:bodyPr>
          <a:lstStyle/>
          <a:p>
            <a:pPr algn="ctr"/>
            <a:r>
              <a:rPr lang="en-US" sz="2400" b="1" dirty="0">
                <a:latin typeface="Book Antiqua" pitchFamily="18" charset="0"/>
              </a:rPr>
              <a:t>Fats, oils, oil seeds, Cereals, roots and tubers and sugar</a:t>
            </a:r>
          </a:p>
        </p:txBody>
      </p:sp>
      <p:sp>
        <p:nvSpPr>
          <p:cNvPr id="6155" name="Rectangle 7"/>
          <p:cNvSpPr>
            <a:spLocks noChangeArrowheads="1"/>
          </p:cNvSpPr>
          <p:nvPr/>
        </p:nvSpPr>
        <p:spPr bwMode="auto">
          <a:xfrm>
            <a:off x="3086100" y="3766146"/>
            <a:ext cx="2895600" cy="1200150"/>
          </a:xfrm>
          <a:prstGeom prst="rect">
            <a:avLst/>
          </a:prstGeom>
          <a:noFill/>
          <a:ln w="9525">
            <a:noFill/>
            <a:miter lim="800000"/>
            <a:headEnd/>
            <a:tailEnd/>
          </a:ln>
        </p:spPr>
        <p:txBody>
          <a:bodyPr>
            <a:spAutoFit/>
          </a:bodyPr>
          <a:lstStyle/>
          <a:p>
            <a:pPr algn="ctr"/>
            <a:r>
              <a:rPr lang="en-US" sz="2400" b="1" dirty="0">
                <a:latin typeface="Book Antiqua" pitchFamily="18" charset="0"/>
              </a:rPr>
              <a:t>Pulses, meat, egg, milk and milk products</a:t>
            </a:r>
            <a:endParaRPr lang="en-US" sz="2400" dirty="0">
              <a:latin typeface="Book Antiqua" pitchFamily="18" charset="0"/>
            </a:endParaRPr>
          </a:p>
        </p:txBody>
      </p:sp>
      <p:sp>
        <p:nvSpPr>
          <p:cNvPr id="6156" name="Rectangle 8"/>
          <p:cNvSpPr>
            <a:spLocks noChangeArrowheads="1"/>
          </p:cNvSpPr>
          <p:nvPr/>
        </p:nvSpPr>
        <p:spPr bwMode="auto">
          <a:xfrm>
            <a:off x="6047096" y="1633159"/>
            <a:ext cx="1981200" cy="830262"/>
          </a:xfrm>
          <a:prstGeom prst="rect">
            <a:avLst/>
          </a:prstGeom>
          <a:noFill/>
          <a:ln w="9525">
            <a:noFill/>
            <a:miter lim="800000"/>
            <a:headEnd/>
            <a:tailEnd/>
          </a:ln>
        </p:spPr>
        <p:txBody>
          <a:bodyPr>
            <a:spAutoFit/>
          </a:bodyPr>
          <a:lstStyle/>
          <a:p>
            <a:pPr algn="ctr"/>
            <a:r>
              <a:rPr lang="en-US" sz="2400" b="1" dirty="0">
                <a:latin typeface="Book Antiqua" pitchFamily="18" charset="0"/>
              </a:rPr>
              <a:t>Vegetables and fruits</a:t>
            </a:r>
            <a:r>
              <a:rPr lang="en-US" sz="2400" b="1" dirty="0">
                <a:solidFill>
                  <a:srgbClr val="009900"/>
                </a:solidFill>
                <a:latin typeface="Book Antiqua" pitchFamily="18" charset="0"/>
              </a:rPr>
              <a:t> </a:t>
            </a:r>
            <a:endParaRPr lang="en-US" sz="2400" dirty="0">
              <a:latin typeface="Book Antiqua" pitchFamily="18" charset="0"/>
            </a:endParaRPr>
          </a:p>
        </p:txBody>
      </p:sp>
      <p:pic>
        <p:nvPicPr>
          <p:cNvPr id="10" name="Picture 6" descr="milk"/>
          <p:cNvPicPr>
            <a:picLocks noChangeAspect="1" noChangeArrowheads="1"/>
          </p:cNvPicPr>
          <p:nvPr/>
        </p:nvPicPr>
        <p:blipFill>
          <a:blip r:embed="rId5" cstate="print"/>
          <a:srcRect/>
          <a:stretch>
            <a:fillRect/>
          </a:stretch>
        </p:blipFill>
        <p:spPr bwMode="auto">
          <a:xfrm>
            <a:off x="4928664" y="5011391"/>
            <a:ext cx="874312" cy="1013893"/>
          </a:xfrm>
          <a:prstGeom prst="roundRect">
            <a:avLst/>
          </a:prstGeom>
          <a:noFill/>
        </p:spPr>
      </p:pic>
      <p:pic>
        <p:nvPicPr>
          <p:cNvPr id="58378" name="Picture 10" descr="C:\Documents and Settings\user\My Documents\My Pictures\1.1.jpg"/>
          <p:cNvPicPr>
            <a:picLocks noChangeAspect="1" noChangeArrowheads="1"/>
          </p:cNvPicPr>
          <p:nvPr/>
        </p:nvPicPr>
        <p:blipFill>
          <a:blip r:embed="rId6" cstate="print"/>
          <a:srcRect/>
          <a:stretch>
            <a:fillRect/>
          </a:stretch>
        </p:blipFill>
        <p:spPr bwMode="auto">
          <a:xfrm>
            <a:off x="6223324" y="2905835"/>
            <a:ext cx="2347785" cy="1720621"/>
          </a:xfrm>
          <a:prstGeom prst="roundRect">
            <a:avLst>
              <a:gd name="adj" fmla="val 27245"/>
            </a:avLst>
          </a:prstGeom>
          <a:solidFill>
            <a:srgbClr val="FFFFFF">
              <a:shade val="85000"/>
            </a:srgbClr>
          </a:solidFill>
          <a:ln>
            <a:noFill/>
          </a:ln>
          <a:effectLst>
            <a:reflection blurRad="12700" stA="38000" endPos="28000" dist="5000" dir="5400000" sy="-100000" algn="bl" rotWithShape="0"/>
          </a:effectLst>
        </p:spPr>
      </p:pic>
      <p:pic>
        <p:nvPicPr>
          <p:cNvPr id="58384" name="Picture 16" descr="See full size image">
            <a:hlinkClick r:id="rId7"/>
          </p:cNvPr>
          <p:cNvPicPr>
            <a:picLocks noChangeAspect="1" noChangeArrowheads="1"/>
          </p:cNvPicPr>
          <p:nvPr/>
        </p:nvPicPr>
        <p:blipFill>
          <a:blip r:embed="rId8" cstate="print"/>
          <a:srcRect/>
          <a:stretch>
            <a:fillRect/>
          </a:stretch>
        </p:blipFill>
        <p:spPr bwMode="auto">
          <a:xfrm>
            <a:off x="229656" y="3170613"/>
            <a:ext cx="1599144" cy="1067231"/>
          </a:xfrm>
          <a:prstGeom prst="ellipse">
            <a:avLst/>
          </a:prstGeom>
          <a:noFill/>
        </p:spPr>
      </p:pic>
      <p:pic>
        <p:nvPicPr>
          <p:cNvPr id="58386" name="Picture 18" descr="http://www.dietnut.in/images/roots.jpg"/>
          <p:cNvPicPr>
            <a:picLocks noChangeAspect="1" noChangeArrowheads="1"/>
          </p:cNvPicPr>
          <p:nvPr/>
        </p:nvPicPr>
        <p:blipFill>
          <a:blip r:embed="rId9" cstate="print">
            <a:lum contrast="20000"/>
          </a:blip>
          <a:srcRect/>
          <a:stretch>
            <a:fillRect/>
          </a:stretch>
        </p:blipFill>
        <p:spPr bwMode="auto">
          <a:xfrm>
            <a:off x="1295400" y="3738562"/>
            <a:ext cx="1816100" cy="1600200"/>
          </a:xfrm>
          <a:prstGeom prst="roundRect">
            <a:avLst/>
          </a:prstGeom>
          <a:ln>
            <a:noFill/>
          </a:ln>
          <a:effectLst>
            <a:softEdge rad="112500"/>
          </a:effectLst>
        </p:spPr>
      </p:pic>
      <p:sp>
        <p:nvSpPr>
          <p:cNvPr id="6161" name="Rectangle 2"/>
          <p:cNvSpPr>
            <a:spLocks noGrp="1" noChangeArrowheads="1"/>
          </p:cNvSpPr>
          <p:nvPr>
            <p:ph type="title"/>
          </p:nvPr>
        </p:nvSpPr>
        <p:spPr>
          <a:xfrm>
            <a:off x="0" y="152400"/>
            <a:ext cx="9144000" cy="792163"/>
          </a:xfrm>
          <a:solidFill>
            <a:schemeClr val="bg1"/>
          </a:solidFill>
        </p:spPr>
        <p:txBody>
          <a:bodyPr/>
          <a:lstStyle/>
          <a:p>
            <a:pPr algn="ctr" eaLnBrk="1" hangingPunct="1"/>
            <a:r>
              <a:rPr lang="en-US" sz="3600" b="1" dirty="0">
                <a:solidFill>
                  <a:schemeClr val="tx1"/>
                </a:solidFill>
                <a:latin typeface="Cambria" pitchFamily="18" charset="0"/>
              </a:rPr>
              <a:t>BASIC FUNCTIONS OF FOOD</a:t>
            </a:r>
          </a:p>
        </p:txBody>
      </p:sp>
      <p:sp>
        <p:nvSpPr>
          <p:cNvPr id="22" name="Slide Number Placeholder 21"/>
          <p:cNvSpPr>
            <a:spLocks noGrp="1"/>
          </p:cNvSpPr>
          <p:nvPr>
            <p:ph type="sldNum" sz="quarter" idx="12"/>
          </p:nvPr>
        </p:nvSpPr>
        <p:spPr/>
        <p:txBody>
          <a:bodyPr/>
          <a:lstStyle/>
          <a:p>
            <a:pPr>
              <a:defRPr/>
            </a:pPr>
            <a:fld id="{7090D729-5476-4A3B-94D7-F2310B55BF28}" type="slidenum">
              <a:rPr lang="en-US"/>
              <a:pPr>
                <a:defRPr/>
              </a:pPr>
              <a:t>5</a:t>
            </a:fld>
            <a:endParaRPr lang="en-US"/>
          </a:p>
        </p:txBody>
      </p:sp>
      <p:sp>
        <p:nvSpPr>
          <p:cNvPr id="23" name="Rectangle 22"/>
          <p:cNvSpPr/>
          <p:nvPr/>
        </p:nvSpPr>
        <p:spPr>
          <a:xfrm>
            <a:off x="0" y="0"/>
            <a:ext cx="229656"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75000"/>
                </a:schemeClr>
              </a:solidFill>
            </a:endParaRPr>
          </a:p>
        </p:txBody>
      </p:sp>
      <p:sp>
        <p:nvSpPr>
          <p:cNvPr id="24" name="Rectangle 23">
            <a:extLst>
              <a:ext uri="{FF2B5EF4-FFF2-40B4-BE49-F238E27FC236}">
                <a16:creationId xmlns:a16="http://schemas.microsoft.com/office/drawing/2014/main" id="{23E4665B-2B95-4BF3-A0D1-7C89052F695E}"/>
              </a:ext>
            </a:extLst>
          </p:cNvPr>
          <p:cNvSpPr/>
          <p:nvPr/>
        </p:nvSpPr>
        <p:spPr>
          <a:xfrm>
            <a:off x="0" y="0"/>
            <a:ext cx="381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75000"/>
                </a:schemeClr>
              </a:solidFill>
            </a:endParaRPr>
          </a:p>
        </p:txBody>
      </p:sp>
    </p:spTree>
    <p:extLst>
      <p:ext uri="{BB962C8B-B14F-4D97-AF65-F5344CB8AC3E}">
        <p14:creationId xmlns:p14="http://schemas.microsoft.com/office/powerpoint/2010/main" val="160858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200" b="1" dirty="0">
                <a:solidFill>
                  <a:schemeClr val="tx1"/>
                </a:solidFill>
                <a:latin typeface="Cambria" pitchFamily="18" charset="0"/>
              </a:rPr>
              <a:t>DEFINITION</a:t>
            </a:r>
          </a:p>
        </p:txBody>
      </p:sp>
      <p:sp>
        <p:nvSpPr>
          <p:cNvPr id="3" name="Content Placeholder 2"/>
          <p:cNvSpPr>
            <a:spLocks noGrp="1"/>
          </p:cNvSpPr>
          <p:nvPr>
            <p:ph idx="1"/>
          </p:nvPr>
        </p:nvSpPr>
        <p:spPr>
          <a:xfrm>
            <a:off x="533400" y="1295400"/>
            <a:ext cx="8229600" cy="4525963"/>
          </a:xfrm>
        </p:spPr>
        <p:txBody>
          <a:bodyPr>
            <a:normAutofit/>
          </a:bodyPr>
          <a:lstStyle/>
          <a:p>
            <a:pPr algn="just">
              <a:buFont typeface="Wingdings" pitchFamily="2" charset="2"/>
              <a:buChar char="Ø"/>
            </a:pPr>
            <a:r>
              <a:rPr lang="en-IN" sz="2400" b="1" dirty="0">
                <a:latin typeface="Cambria" pitchFamily="18" charset="0"/>
              </a:rPr>
              <a:t>Malnutrition</a:t>
            </a:r>
            <a:r>
              <a:rPr lang="en-IN" sz="2400" dirty="0">
                <a:latin typeface="Cambria" pitchFamily="18" charset="0"/>
              </a:rPr>
              <a:t>- </a:t>
            </a:r>
            <a:r>
              <a:rPr lang="en-US" sz="2400" dirty="0">
                <a:latin typeface="Cambria" pitchFamily="18" charset="0"/>
              </a:rPr>
              <a:t>Malnutrition is a general term for a medical condition caused by an improper or insufficient diet.</a:t>
            </a:r>
          </a:p>
          <a:p>
            <a:pPr marL="109728" indent="0" algn="just">
              <a:buNone/>
            </a:pPr>
            <a:endParaRPr lang="en-US" sz="2400" dirty="0">
              <a:latin typeface="Cambria" pitchFamily="18" charset="0"/>
            </a:endParaRPr>
          </a:p>
          <a:p>
            <a:pPr algn="just">
              <a:buFont typeface="Wingdings" pitchFamily="2" charset="2"/>
              <a:buChar char="Ø"/>
            </a:pPr>
            <a:r>
              <a:rPr lang="en-US" sz="2400" dirty="0">
                <a:latin typeface="Cambria" pitchFamily="18" charset="0"/>
              </a:rPr>
              <a:t>It refers to undernutrition resulting from inadequate consumption, poor absorption or excessive loss of nutrients, but the term also encompasses over-nutrition, resulting from overeating or excessive intake of specific nutrients</a:t>
            </a:r>
            <a:endParaRPr lang="en-IN" sz="2400" dirty="0">
              <a:latin typeface="Cambria" pitchFamily="18" charset="0"/>
            </a:endParaRPr>
          </a:p>
          <a:p>
            <a:pPr algn="just"/>
            <a:endParaRPr lang="en-IN" sz="2400" dirty="0">
              <a:latin typeface="Cambria"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Rectangle 4"/>
          <p:cNvSpPr/>
          <p:nvPr/>
        </p:nvSpPr>
        <p:spPr>
          <a:xfrm>
            <a:off x="0" y="0"/>
            <a:ext cx="4572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75000"/>
                </a:schemeClr>
              </a:solidFill>
            </a:endParaRPr>
          </a:p>
        </p:txBody>
      </p:sp>
    </p:spTree>
    <p:extLst>
      <p:ext uri="{BB962C8B-B14F-4D97-AF65-F5344CB8AC3E}">
        <p14:creationId xmlns:p14="http://schemas.microsoft.com/office/powerpoint/2010/main" val="3464802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200" b="1" dirty="0">
                <a:solidFill>
                  <a:schemeClr val="tx1"/>
                </a:solidFill>
                <a:latin typeface="Cambria" pitchFamily="18" charset="0"/>
              </a:rPr>
              <a:t>DEFINITION</a:t>
            </a:r>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IN" sz="2400" b="1" dirty="0">
                <a:latin typeface="Cambria" pitchFamily="18" charset="0"/>
              </a:rPr>
              <a:t>Undernutrition</a:t>
            </a:r>
            <a:r>
              <a:rPr lang="en-IN" sz="2400" dirty="0">
                <a:latin typeface="Cambria" pitchFamily="18" charset="0"/>
              </a:rPr>
              <a:t>- Undernutrition happens when people do not get enough food and nutrients to be healthy and to grow at a normal pace. This can happen for at least three reasons: </a:t>
            </a:r>
          </a:p>
          <a:p>
            <a:pPr algn="just">
              <a:buNone/>
            </a:pPr>
            <a:r>
              <a:rPr lang="en-IN" sz="2400" dirty="0">
                <a:latin typeface="Cambria" pitchFamily="18" charset="0"/>
              </a:rPr>
              <a:t>1) When people simply aren’t getting </a:t>
            </a:r>
            <a:r>
              <a:rPr lang="en-IN" sz="2400" i="1" dirty="0">
                <a:latin typeface="Cambria" pitchFamily="18" charset="0"/>
              </a:rPr>
              <a:t>enough </a:t>
            </a:r>
            <a:r>
              <a:rPr lang="en-IN" sz="2400" dirty="0">
                <a:latin typeface="Cambria" pitchFamily="18" charset="0"/>
              </a:rPr>
              <a:t>food </a:t>
            </a:r>
          </a:p>
          <a:p>
            <a:pPr algn="just">
              <a:buNone/>
            </a:pPr>
            <a:endParaRPr lang="en-IN" sz="2400" dirty="0">
              <a:latin typeface="Cambria" pitchFamily="18" charset="0"/>
            </a:endParaRPr>
          </a:p>
          <a:p>
            <a:pPr algn="just">
              <a:buNone/>
            </a:pPr>
            <a:r>
              <a:rPr lang="en-IN" sz="2400" dirty="0">
                <a:latin typeface="Cambria" pitchFamily="18" charset="0"/>
              </a:rPr>
              <a:t>2) When people aren’t getting enough of the </a:t>
            </a:r>
            <a:r>
              <a:rPr lang="en-IN" sz="2400" i="1" dirty="0">
                <a:latin typeface="Cambria" pitchFamily="18" charset="0"/>
              </a:rPr>
              <a:t>right kinds </a:t>
            </a:r>
            <a:r>
              <a:rPr lang="en-IN" sz="2400" dirty="0">
                <a:latin typeface="Cambria" pitchFamily="18" charset="0"/>
              </a:rPr>
              <a:t>of food </a:t>
            </a:r>
          </a:p>
          <a:p>
            <a:pPr algn="just">
              <a:buNone/>
            </a:pPr>
            <a:r>
              <a:rPr lang="en-IN" sz="2400" dirty="0">
                <a:latin typeface="Cambria" pitchFamily="18" charset="0"/>
              </a:rPr>
              <a:t>3) When people aren’t able to absorb sufficient nutrients into their body (such as when people have diarrhoea or worms) </a:t>
            </a:r>
          </a:p>
          <a:p>
            <a:pPr algn="just"/>
            <a:endParaRPr lang="en-IN" sz="2400" dirty="0">
              <a:latin typeface="Cambria"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Rectangle 4"/>
          <p:cNvSpPr/>
          <p:nvPr/>
        </p:nvSpPr>
        <p:spPr>
          <a:xfrm>
            <a:off x="0" y="0"/>
            <a:ext cx="4572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75000"/>
                </a:schemeClr>
              </a:solidFill>
            </a:endParaRPr>
          </a:p>
        </p:txBody>
      </p:sp>
    </p:spTree>
    <p:extLst>
      <p:ext uri="{BB962C8B-B14F-4D97-AF65-F5344CB8AC3E}">
        <p14:creationId xmlns:p14="http://schemas.microsoft.com/office/powerpoint/2010/main" val="3123162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solidFill>
                  <a:schemeClr val="tx1"/>
                </a:solidFill>
                <a:latin typeface="Cambria" pitchFamily="18" charset="0"/>
              </a:rPr>
              <a:t>TYPES OF UNDERNUTRITION</a:t>
            </a:r>
          </a:p>
        </p:txBody>
      </p:sp>
      <p:sp>
        <p:nvSpPr>
          <p:cNvPr id="3" name="Content Placeholder 2"/>
          <p:cNvSpPr>
            <a:spLocks noGrp="1"/>
          </p:cNvSpPr>
          <p:nvPr>
            <p:ph idx="1"/>
          </p:nvPr>
        </p:nvSpPr>
        <p:spPr/>
        <p:txBody>
          <a:bodyPr>
            <a:noAutofit/>
          </a:bodyPr>
          <a:lstStyle/>
          <a:p>
            <a:pPr algn="just">
              <a:buFont typeface="Wingdings" pitchFamily="2" charset="2"/>
              <a:buChar char="Ø"/>
            </a:pPr>
            <a:r>
              <a:rPr lang="en-US" sz="2400" b="1" dirty="0">
                <a:latin typeface="Cambria" pitchFamily="18" charset="0"/>
              </a:rPr>
              <a:t>Underweight:</a:t>
            </a:r>
            <a:r>
              <a:rPr lang="en-US" sz="2400" dirty="0">
                <a:latin typeface="Cambria" pitchFamily="18" charset="0"/>
              </a:rPr>
              <a:t> Failure to achieve expected weight as compared to a healthy, well-nourished child of the same age is a sign of underweight and is recommended as a basic indicator of the status of a population’s health. This condition can result from either chronic or acute malnutrition or both.</a:t>
            </a:r>
          </a:p>
          <a:p>
            <a:pPr marL="0" indent="0" algn="just">
              <a:buNone/>
            </a:pPr>
            <a:endParaRPr lang="en-US" sz="2400" dirty="0">
              <a:latin typeface="Cambria" pitchFamily="18" charset="0"/>
            </a:endParaRPr>
          </a:p>
          <a:p>
            <a:pPr algn="just">
              <a:buFont typeface="Wingdings" pitchFamily="2" charset="2"/>
              <a:buChar char="Ø"/>
            </a:pPr>
            <a:r>
              <a:rPr lang="en-GB" sz="2400" dirty="0"/>
              <a:t>low weight for age (composite measure of acute and chronic malnutrition)</a:t>
            </a:r>
          </a:p>
          <a:p>
            <a:pPr marL="0" indent="0" algn="just">
              <a:buNone/>
            </a:pPr>
            <a:endParaRPr lang="en-US" sz="2400" dirty="0">
              <a:latin typeface="Cambria"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Rectangle 4"/>
          <p:cNvSpPr/>
          <p:nvPr/>
        </p:nvSpPr>
        <p:spPr>
          <a:xfrm>
            <a:off x="0" y="0"/>
            <a:ext cx="4572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75000"/>
                </a:schemeClr>
              </a:solidFill>
            </a:endParaRPr>
          </a:p>
        </p:txBody>
      </p:sp>
    </p:spTree>
    <p:extLst>
      <p:ext uri="{BB962C8B-B14F-4D97-AF65-F5344CB8AC3E}">
        <p14:creationId xmlns:p14="http://schemas.microsoft.com/office/powerpoint/2010/main" val="904870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solidFill>
                  <a:schemeClr val="tx1"/>
                </a:solidFill>
                <a:latin typeface="Cambria" pitchFamily="18" charset="0"/>
              </a:rPr>
              <a:t>TYPES OF UNDERNUTRITION</a:t>
            </a:r>
          </a:p>
        </p:txBody>
      </p:sp>
      <p:sp>
        <p:nvSpPr>
          <p:cNvPr id="3" name="Content Placeholder 2"/>
          <p:cNvSpPr>
            <a:spLocks noGrp="1"/>
          </p:cNvSpPr>
          <p:nvPr>
            <p:ph idx="1"/>
          </p:nvPr>
        </p:nvSpPr>
        <p:spPr>
          <a:xfrm>
            <a:off x="457200" y="1600200"/>
            <a:ext cx="8229600" cy="5029200"/>
          </a:xfrm>
        </p:spPr>
        <p:txBody>
          <a:bodyPr>
            <a:noAutofit/>
          </a:bodyPr>
          <a:lstStyle/>
          <a:p>
            <a:pPr algn="just">
              <a:buFont typeface="Wingdings" pitchFamily="2" charset="2"/>
              <a:buChar char="Ø"/>
            </a:pPr>
            <a:r>
              <a:rPr lang="en-US" sz="2400" b="1" dirty="0">
                <a:latin typeface="Cambria" pitchFamily="18" charset="0"/>
              </a:rPr>
              <a:t>Stunting:</a:t>
            </a:r>
            <a:r>
              <a:rPr lang="en-US" sz="2400" dirty="0">
                <a:latin typeface="Cambria" pitchFamily="18" charset="0"/>
              </a:rPr>
              <a:t> Stunting, or shortness, is an indicator of chronic (long-term) malnutrition .Failure to achieve expected length/height as compared to a healthy, well-nourished child of the same age is a sign of stunting. </a:t>
            </a:r>
          </a:p>
          <a:p>
            <a:pPr marL="0" indent="0" algn="just">
              <a:buNone/>
            </a:pPr>
            <a:endParaRPr lang="en-US" sz="2400" dirty="0">
              <a:latin typeface="Cambria" pitchFamily="18" charset="0"/>
            </a:endParaRPr>
          </a:p>
          <a:p>
            <a:pPr algn="just">
              <a:buFont typeface="Wingdings" pitchFamily="2" charset="2"/>
              <a:buChar char="Ø"/>
            </a:pPr>
            <a:r>
              <a:rPr lang="en-GB" sz="2400" dirty="0"/>
              <a:t>low height for age (indicator of chronic malnutrition)</a:t>
            </a:r>
          </a:p>
          <a:p>
            <a:pPr marL="0" indent="0" algn="just">
              <a:buNone/>
            </a:pPr>
            <a:endParaRPr lang="en-IN" sz="2400" dirty="0">
              <a:latin typeface="Cambria" pitchFamily="18" charset="0"/>
            </a:endParaRPr>
          </a:p>
          <a:p>
            <a:pPr>
              <a:buFont typeface="Wingdings" pitchFamily="2" charset="2"/>
              <a:buChar char="Ø"/>
            </a:pPr>
            <a:r>
              <a:rPr lang="en-US" sz="2400" b="1" dirty="0">
                <a:latin typeface="Cambria" pitchFamily="18" charset="0"/>
              </a:rPr>
              <a:t>Wasting:</a:t>
            </a:r>
            <a:r>
              <a:rPr lang="en-US" sz="2400" dirty="0">
                <a:latin typeface="Cambria" pitchFamily="18" charset="0"/>
              </a:rPr>
              <a:t> Wasting, or thinness, is an indicator of acute (short-term) malnutrition. </a:t>
            </a:r>
            <a:r>
              <a:rPr lang="en-GB" sz="2400" dirty="0"/>
              <a:t>low weight for height.</a:t>
            </a:r>
            <a:endParaRPr lang="en-US" sz="2400" dirty="0">
              <a:latin typeface="Cambria" pitchFamily="18" charset="0"/>
            </a:endParaRPr>
          </a:p>
          <a:p>
            <a:pPr marL="109728" indent="0">
              <a:buNone/>
            </a:pPr>
            <a:endParaRPr lang="en-US" sz="1200" dirty="0">
              <a:latin typeface="Cambria" pitchFamily="18" charset="0"/>
            </a:endParaRPr>
          </a:p>
          <a:p>
            <a:pPr marL="0" indent="0" algn="just">
              <a:buNone/>
            </a:pPr>
            <a:endParaRPr lang="en-IN" sz="2400" dirty="0">
              <a:latin typeface="Cambria"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Rectangle 4"/>
          <p:cNvSpPr/>
          <p:nvPr/>
        </p:nvSpPr>
        <p:spPr>
          <a:xfrm>
            <a:off x="0" y="0"/>
            <a:ext cx="4572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6">
                  <a:lumMod val="75000"/>
                </a:schemeClr>
              </a:solidFill>
            </a:endParaRPr>
          </a:p>
        </p:txBody>
      </p:sp>
    </p:spTree>
    <p:extLst>
      <p:ext uri="{BB962C8B-B14F-4D97-AF65-F5344CB8AC3E}">
        <p14:creationId xmlns:p14="http://schemas.microsoft.com/office/powerpoint/2010/main" val="32062648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1434</TotalTime>
  <Words>857</Words>
  <Application>Microsoft Office PowerPoint</Application>
  <PresentationFormat>On-screen Show (4:3)</PresentationFormat>
  <Paragraphs>116</Paragraphs>
  <Slides>20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Adobe Devanagari</vt:lpstr>
      <vt:lpstr>Arial</vt:lpstr>
      <vt:lpstr>Bodoni MT</vt:lpstr>
      <vt:lpstr>Book Antiqua</vt:lpstr>
      <vt:lpstr>Calibri</vt:lpstr>
      <vt:lpstr>Calibri Light</vt:lpstr>
      <vt:lpstr>Cambria</vt:lpstr>
      <vt:lpstr>Comic Sans MS</vt:lpstr>
      <vt:lpstr>Times New Roman</vt:lpstr>
      <vt:lpstr>Wingdings</vt:lpstr>
      <vt:lpstr>Office Theme</vt:lpstr>
      <vt:lpstr>BASICS OF NUTRITION</vt:lpstr>
      <vt:lpstr>Good Nutrition</vt:lpstr>
      <vt:lpstr>BASIC DEFINITIONS</vt:lpstr>
      <vt:lpstr>BASIC DEFINITIONS</vt:lpstr>
      <vt:lpstr>BASIC FUNCTIONS OF FOOD</vt:lpstr>
      <vt:lpstr>DEFINITION</vt:lpstr>
      <vt:lpstr>DEFINITION</vt:lpstr>
      <vt:lpstr>TYPES OF UNDERNUTRITION</vt:lpstr>
      <vt:lpstr>TYPES OF UNDERNUTRITION</vt:lpstr>
      <vt:lpstr>TYPES OF UNDERNUTRITION</vt:lpstr>
      <vt:lpstr>PowerPoint Presentation</vt:lpstr>
      <vt:lpstr>Under Five Mortality –Causes  </vt:lpstr>
      <vt:lpstr>Under-5 deaths preventable through universal coverage with individual interventions by Jones et al. LANCET 2003;362:65-71</vt:lpstr>
      <vt:lpstr>Undernutrition in ODISHA</vt:lpstr>
      <vt:lpstr> Status of Women’s Nutrition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Farida</dc:creator>
  <cp:lastModifiedBy>Sourav Bhattacharjee</cp:lastModifiedBy>
  <cp:revision>61</cp:revision>
  <dcterms:created xsi:type="dcterms:W3CDTF">2014-05-21T05:45:02Z</dcterms:created>
  <dcterms:modified xsi:type="dcterms:W3CDTF">2019-09-08T04:55:20Z</dcterms:modified>
</cp:coreProperties>
</file>